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5" r:id="rId3"/>
    <p:sldId id="286" r:id="rId4"/>
    <p:sldId id="287" r:id="rId5"/>
    <p:sldId id="304" r:id="rId6"/>
    <p:sldId id="289" r:id="rId7"/>
    <p:sldId id="290" r:id="rId8"/>
    <p:sldId id="305" r:id="rId9"/>
    <p:sldId id="294" r:id="rId10"/>
    <p:sldId id="295" r:id="rId11"/>
    <p:sldId id="303" r:id="rId12"/>
    <p:sldId id="306" r:id="rId13"/>
    <p:sldId id="298" r:id="rId14"/>
    <p:sldId id="299" r:id="rId15"/>
    <p:sldId id="266" r:id="rId1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 Kowalczyk" initials="KK" lastIdx="2" clrIdx="0">
    <p:extLst>
      <p:ext uri="{19B8F6BF-5375-455C-9EA6-DF929625EA0E}">
        <p15:presenceInfo xmlns:p15="http://schemas.microsoft.com/office/powerpoint/2012/main" userId="S-1-5-21-3968397423-837371263-2726981589-13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971" autoAdjust="0"/>
  </p:normalViewPr>
  <p:slideViewPr>
    <p:cSldViewPr>
      <p:cViewPr varScale="1">
        <p:scale>
          <a:sx n="105" d="100"/>
          <a:sy n="105" d="100"/>
        </p:scale>
        <p:origin x="19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.kowalczyk\Desktop\Prezentacja%20na%20komisje\2017\I%20p&#243;&#322;rocze%202017%20roku\Nowy%20Arkusz%20programu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.kowalczyk\Desktop\Prezentacja%20na%20komisje\2017\I%20p&#243;&#322;rocze%202017%20roku\Nowy%20Arkusz%20programu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zelda\rfb\Kamil\Prezentacja%20na%20komisje\2026\Nowy%20Arkusz%20programu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1872917409967E-3"/>
          <c:y val="0.17534482237710192"/>
          <c:w val="0.59764801790488453"/>
          <c:h val="0.800229766915658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36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1872917409967E-3"/>
          <c:y val="0.17534482237710192"/>
          <c:w val="0.59764801790488453"/>
          <c:h val="0.800229766915658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36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Arkusz2!$A$1:$A$8</c:f>
              <c:strCache>
                <c:ptCount val="8"/>
                <c:pt idx="0">
                  <c:v>Modernizacja infrastruktury drogowej</c:v>
                </c:pt>
                <c:pt idx="1">
                  <c:v>Budowa i rozbudowa placów zabaw/siłowni</c:v>
                </c:pt>
                <c:pt idx="2">
                  <c:v>Organizacja pikników kulturalnych – integracja mieszkańców</c:v>
                </c:pt>
                <c:pt idx="3">
                  <c:v>Doposażenie Ochotniczych Straży Pożarnych w celu zapewnienia gotowości bojowej</c:v>
                </c:pt>
                <c:pt idx="4">
                  <c:v>Pozostałe wydatki m.in. (zakupy koszy na odpady oraz ławki na potrzeby sołectw, zakyp wyposażenia do świetlic wiejskich)</c:v>
                </c:pt>
                <c:pt idx="5">
                  <c:v>Modernizacja oraz zakup materiałów dydaktycznych w jednostkach oświatowych</c:v>
                </c:pt>
                <c:pt idx="6">
                  <c:v>Modernizacja oświetlenia ulicznego</c:v>
                </c:pt>
                <c:pt idx="7">
                  <c:v>Zakup monitoringu</c:v>
                </c:pt>
              </c:strCache>
            </c:strRef>
          </c:cat>
          <c:val>
            <c:numRef>
              <c:f>Arkusz2!$B$1:$B$8</c:f>
            </c:numRef>
          </c:val>
          <c:extLst>
            <c:ext xmlns:c16="http://schemas.microsoft.com/office/drawing/2014/chart" uri="{C3380CC4-5D6E-409C-BE32-E72D297353CC}">
              <c16:uniqueId val="{00000000-F916-4ED3-8EFE-AF25F73F4B8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Arkusz2!$A$1:$A$8</c:f>
              <c:strCache>
                <c:ptCount val="8"/>
                <c:pt idx="0">
                  <c:v>Modernizacja infrastruktury drogowej</c:v>
                </c:pt>
                <c:pt idx="1">
                  <c:v>Budowa i rozbudowa placów zabaw/siłowni</c:v>
                </c:pt>
                <c:pt idx="2">
                  <c:v>Organizacja pikników kulturalnych – integracja mieszkańców</c:v>
                </c:pt>
                <c:pt idx="3">
                  <c:v>Doposażenie Ochotniczych Straży Pożarnych w celu zapewnienia gotowości bojowej</c:v>
                </c:pt>
                <c:pt idx="4">
                  <c:v>Pozostałe wydatki m.in. (zakupy koszy na odpady oraz ławki na potrzeby sołectw, zakyp wyposażenia do świetlic wiejskich)</c:v>
                </c:pt>
                <c:pt idx="5">
                  <c:v>Modernizacja oraz zakup materiałów dydaktycznych w jednostkach oświatowych</c:v>
                </c:pt>
                <c:pt idx="6">
                  <c:v>Modernizacja oświetlenia ulicznego</c:v>
                </c:pt>
                <c:pt idx="7">
                  <c:v>Zakup monitoringu</c:v>
                </c:pt>
              </c:strCache>
            </c:strRef>
          </c:cat>
          <c:val>
            <c:numRef>
              <c:f>Arkusz2!$C$1:$C$8</c:f>
              <c:numCache>
                <c:formatCode>0.00%</c:formatCode>
                <c:ptCount val="8"/>
                <c:pt idx="0">
                  <c:v>0.45600000000000002</c:v>
                </c:pt>
                <c:pt idx="1">
                  <c:v>0.1605</c:v>
                </c:pt>
                <c:pt idx="2">
                  <c:v>9.2600000000000002E-2</c:v>
                </c:pt>
                <c:pt idx="3">
                  <c:v>6.4799999999999996E-2</c:v>
                </c:pt>
                <c:pt idx="4">
                  <c:v>6.3399999999999998E-2</c:v>
                </c:pt>
                <c:pt idx="5">
                  <c:v>6.1499999999999999E-2</c:v>
                </c:pt>
                <c:pt idx="6">
                  <c:v>5.0599999999999999E-2</c:v>
                </c:pt>
                <c:pt idx="7">
                  <c:v>5.0599999999999999E-2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6-4ED3-8EFE-AF25F73F4B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1480160"/>
        <c:axId val="691480640"/>
      </c:barChart>
      <c:catAx>
        <c:axId val="6914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1480640"/>
        <c:crosses val="autoZero"/>
        <c:auto val="1"/>
        <c:lblAlgn val="ctr"/>
        <c:lblOffset val="100"/>
        <c:noMultiLvlLbl val="0"/>
      </c:catAx>
      <c:valAx>
        <c:axId val="69148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14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0.1352</cdr:x>
      <cdr:y>0</cdr:y>
    </cdr:from>
    <cdr:to>
      <cdr:x>1</cdr:x>
      <cdr:y>0.8563</cdr:y>
    </cdr:to>
    <cdr:sp macro="" textlink="">
      <cdr:nvSpPr>
        <cdr:cNvPr id="2" name="pole tekstowe 2">
          <a:extLst xmlns:a="http://schemas.openxmlformats.org/drawingml/2006/main">
            <a:ext uri="{FF2B5EF4-FFF2-40B4-BE49-F238E27FC236}">
              <a16:creationId xmlns:a16="http://schemas.microsoft.com/office/drawing/2014/main" id="{2DA20EBA-3B8B-6D95-B7B2-4EF6B8E57F43}"/>
            </a:ext>
          </a:extLst>
        </cdr:cNvPr>
        <cdr:cNvSpPr txBox="1"/>
      </cdr:nvSpPr>
      <cdr:spPr>
        <a:xfrm xmlns:a="http://schemas.openxmlformats.org/drawingml/2006/main">
          <a:off x="1080628" y="0"/>
          <a:ext cx="6912260" cy="8632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1000"/>
            </a:spcAft>
          </a:pPr>
          <a:r>
            <a:rPr lang="pl-PL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STRUKTURA WYDATKÓW MAJĄTKOWYCH BUDŻETU GMINY HALINÓW NA 2026 ROK</a:t>
          </a:r>
          <a:endParaRPr lang="pl-PL" sz="20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0.1352</cdr:x>
      <cdr:y>0</cdr:y>
    </cdr:from>
    <cdr:to>
      <cdr:x>1</cdr:x>
      <cdr:y>0.8563</cdr:y>
    </cdr:to>
    <cdr:sp macro="" textlink="">
      <cdr:nvSpPr>
        <cdr:cNvPr id="2" name="pole tekstowe 2">
          <a:extLst xmlns:a="http://schemas.openxmlformats.org/drawingml/2006/main">
            <a:ext uri="{FF2B5EF4-FFF2-40B4-BE49-F238E27FC236}">
              <a16:creationId xmlns:a16="http://schemas.microsoft.com/office/drawing/2014/main" id="{2DA20EBA-3B8B-6D95-B7B2-4EF6B8E57F43}"/>
            </a:ext>
          </a:extLst>
        </cdr:cNvPr>
        <cdr:cNvSpPr txBox="1"/>
      </cdr:nvSpPr>
      <cdr:spPr>
        <a:xfrm xmlns:a="http://schemas.openxmlformats.org/drawingml/2006/main">
          <a:off x="1080628" y="0"/>
          <a:ext cx="6912260" cy="8632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1000"/>
            </a:spcAft>
          </a:pPr>
          <a:r>
            <a:rPr lang="pl-PL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STRUKTURA WYDATKÓW MAJĄTKOWYCH BUDŻETU GMINY HALINÓW NA 2026 ROK</a:t>
          </a:r>
          <a:endParaRPr lang="pl-PL" sz="20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7"/>
          </a:xfrm>
          <a:prstGeom prst="rect">
            <a:avLst/>
          </a:prstGeom>
        </p:spPr>
        <p:txBody>
          <a:bodyPr vert="horz" lIns="91116" tIns="45559" rIns="91116" bIns="4555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7"/>
          </a:xfrm>
          <a:prstGeom prst="rect">
            <a:avLst/>
          </a:prstGeom>
        </p:spPr>
        <p:txBody>
          <a:bodyPr vert="horz" lIns="91116" tIns="45559" rIns="91116" bIns="45559" rtlCol="0"/>
          <a:lstStyle>
            <a:lvl1pPr algn="r">
              <a:defRPr sz="1200"/>
            </a:lvl1pPr>
          </a:lstStyle>
          <a:p>
            <a:fld id="{2169E608-3E34-44E7-90D9-B4D671E04A8F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6" tIns="45559" rIns="91116" bIns="4555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4" y="4714877"/>
            <a:ext cx="5438775" cy="4467225"/>
          </a:xfrm>
          <a:prstGeom prst="rect">
            <a:avLst/>
          </a:prstGeom>
        </p:spPr>
        <p:txBody>
          <a:bodyPr vert="horz" lIns="91116" tIns="45559" rIns="91116" bIns="45559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166"/>
            <a:ext cx="2946400" cy="496886"/>
          </a:xfrm>
          <a:prstGeom prst="rect">
            <a:avLst/>
          </a:prstGeom>
        </p:spPr>
        <p:txBody>
          <a:bodyPr vert="horz" lIns="91116" tIns="45559" rIns="91116" bIns="4555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166"/>
            <a:ext cx="2946400" cy="496886"/>
          </a:xfrm>
          <a:prstGeom prst="rect">
            <a:avLst/>
          </a:prstGeom>
        </p:spPr>
        <p:txBody>
          <a:bodyPr vert="horz" lIns="91116" tIns="45559" rIns="91116" bIns="45559" rtlCol="0" anchor="b"/>
          <a:lstStyle>
            <a:lvl1pPr algn="r">
              <a:defRPr sz="1200"/>
            </a:lvl1pPr>
          </a:lstStyle>
          <a:p>
            <a:fld id="{E9AD6D38-9AE7-4474-A2ED-CB95C2A77C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7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D6D38-9AE7-4474-A2ED-CB95C2A77C1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28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peciarnia.pl/137802_piekne_rozowe_roze_cieniowane_tl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20856F8-DB0B-CF61-0DB0-8ED8D5D0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70601"/>
            <a:ext cx="5715000" cy="5715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81004" y="102789"/>
            <a:ext cx="8136904" cy="3089820"/>
          </a:xfrm>
        </p:spPr>
        <p:txBody>
          <a:bodyPr/>
          <a:lstStyle/>
          <a:p>
            <a:r>
              <a:rPr lang="pl-PL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BUDŻET                   GMINY HALINÓW</a:t>
            </a:r>
            <a:br>
              <a:rPr lang="pl-PL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2026 ROK</a:t>
            </a:r>
            <a:endParaRPr lang="pl-PL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Znalezione obrazy dla zapytania piekne tł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5CA1EA-7F31-DBD1-41C0-5D531FF8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892" y="0"/>
            <a:ext cx="1370108" cy="158470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23BEB8D-8085-CF2D-D520-FC7A2B6767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708074" cy="24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-53062"/>
            <a:ext cx="1014730" cy="1170940"/>
          </a:xfrm>
          <a:prstGeom prst="rect">
            <a:avLst/>
          </a:prstGeom>
          <a:noFill/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47CBE70-1F1E-194B-6A10-05DED609C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246767"/>
              </p:ext>
            </p:extLst>
          </p:nvPr>
        </p:nvGraphicFramePr>
        <p:xfrm>
          <a:off x="-106061" y="28352"/>
          <a:ext cx="7992888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AE6C1E9D-8EBE-4A0D-422B-9D331A29F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2" y="1412776"/>
            <a:ext cx="8745235" cy="415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29600" cy="16002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Fundusz Sołecki 2026r.</a:t>
            </a:r>
          </a:p>
        </p:txBody>
      </p:sp>
      <p:graphicFrame>
        <p:nvGraphicFramePr>
          <p:cNvPr id="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974033"/>
              </p:ext>
            </p:extLst>
          </p:nvPr>
        </p:nvGraphicFramePr>
        <p:xfrm>
          <a:off x="170638" y="1170940"/>
          <a:ext cx="8802724" cy="5253879"/>
        </p:xfrm>
        <a:graphic>
          <a:graphicData uri="http://schemas.openxmlformats.org/drawingml/2006/table">
            <a:tbl>
              <a:tblPr firstRow="1" firstCol="1" bandRow="1"/>
              <a:tblGrid>
                <a:gridCol w="628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Wyszczególnienie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Modernizacja infrastruktury drogowej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405 763,60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i rozbudowa placów zabaw/siłowni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142 770,75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Organizacja pikników kulturalnych – integracja mieszkańców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82 349,44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48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Doposażenie Ochotniczych Straży Pożarnych w celu zapewnienia gotowości bojowej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57 655,83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8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Pozostałe wydatki m.in. (zakupy koszy na odpady oraz ławki na potrzeby sołectw, zakup wyposażenia do świetlic wiejskich)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56 477,14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Modernizacja oraz zakup materiałów dydaktycznych                           w jednostkach oświatowych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54 727,95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99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Modernizacja oświetlenia ulicznego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Zakup monitoringu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22143"/>
                  </a:ext>
                </a:extLst>
              </a:tr>
              <a:tr h="38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Razem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889 744,71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0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5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139D57-8B7A-CAD9-D089-74376906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1" y="-341346"/>
            <a:ext cx="8229600" cy="16002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Fundusz Sołecki 2026r.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A1FCAA-C02D-8AAE-44BE-342A1B504D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884368" y="116632"/>
            <a:ext cx="1014730" cy="1170940"/>
          </a:xfrm>
          <a:prstGeom prst="rect">
            <a:avLst/>
          </a:prstGeom>
          <a:noFill/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DF8196E-5A4C-7658-1056-097533650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731756"/>
              </p:ext>
            </p:extLst>
          </p:nvPr>
        </p:nvGraphicFramePr>
        <p:xfrm>
          <a:off x="374848" y="1500187"/>
          <a:ext cx="8373616" cy="495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0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11560" y="25258"/>
            <a:ext cx="7767021" cy="6447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ZADŁUŻENIE</a:t>
            </a:r>
          </a:p>
          <a:p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GMINY HALINÓW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38269" y="-3113"/>
            <a:ext cx="1014730" cy="1170940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51EC9FA-207A-A024-2024-34F27173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8" y="1556792"/>
            <a:ext cx="7810500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9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223" y="188640"/>
            <a:ext cx="8229600" cy="1600200"/>
          </a:xfrm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ZESTAWIENIE PLANOWANEGO ZADŁUŻENIA GMINY HALINÓW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38269" y="-3113"/>
            <a:ext cx="1014730" cy="1170940"/>
          </a:xfrm>
          <a:prstGeom prst="rect">
            <a:avLst/>
          </a:prstGeom>
          <a:noFill/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987C5D57-3937-B60D-3BC4-74EA38CF8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05484"/>
              </p:ext>
            </p:extLst>
          </p:nvPr>
        </p:nvGraphicFramePr>
        <p:xfrm>
          <a:off x="1648060" y="2564904"/>
          <a:ext cx="5307925" cy="2737774"/>
        </p:xfrm>
        <a:graphic>
          <a:graphicData uri="http://schemas.openxmlformats.org/drawingml/2006/table">
            <a:tbl>
              <a:tblPr/>
              <a:tblGrid>
                <a:gridCol w="3478683">
                  <a:extLst>
                    <a:ext uri="{9D8B030D-6E8A-4147-A177-3AD203B41FA5}">
                      <a16:colId xmlns:a16="http://schemas.microsoft.com/office/drawing/2014/main" val="2672937692"/>
                    </a:ext>
                  </a:extLst>
                </a:gridCol>
                <a:gridCol w="1829242">
                  <a:extLst>
                    <a:ext uri="{9D8B030D-6E8A-4147-A177-3AD203B41FA5}">
                      <a16:colId xmlns:a16="http://schemas.microsoft.com/office/drawing/2014/main" val="3020787955"/>
                    </a:ext>
                  </a:extLst>
                </a:gridCol>
              </a:tblGrid>
              <a:tr h="7355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Wyszczególnienie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Budżet 2026 </a:t>
                      </a: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20272"/>
                  </a:ext>
                </a:extLst>
              </a:tr>
              <a:tr h="51947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Dochody ogółem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162 111 030,00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67078"/>
                  </a:ext>
                </a:extLst>
              </a:tr>
              <a:tr h="50055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Kwota długu na dzień 31.12.2026r.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61 003 398,00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48621"/>
                  </a:ext>
                </a:extLst>
              </a:tr>
              <a:tr h="49109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Rozchody /spłaty rat/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4 777 448,00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32852"/>
                  </a:ext>
                </a:extLst>
              </a:tr>
              <a:tr h="49109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Wskaźnik zadłużenia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37,63 %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2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3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2132856"/>
            <a:ext cx="648072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Skarbnik Halinowa</a:t>
            </a:r>
          </a:p>
          <a:p>
            <a:pPr marL="0" indent="0" algn="ctr">
              <a:buNone/>
            </a:pP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Elżbieta Wiśnioch-Dębska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5576" y="580526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Sporządził:</a:t>
            </a:r>
          </a:p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Kamil Kowalczyk</a:t>
            </a:r>
          </a:p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 Referatu Dochodów Budżetowych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884368" y="116632"/>
            <a:ext cx="1014730" cy="1170940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2F1E7D-D2CB-695D-5583-EB7915CC7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209345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488" y="-315416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budżetu na 2026 r </a:t>
            </a:r>
            <a:b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zestawienie planowanych wielkości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33843"/>
              </p:ext>
            </p:extLst>
          </p:nvPr>
        </p:nvGraphicFramePr>
        <p:xfrm>
          <a:off x="1" y="750232"/>
          <a:ext cx="9143999" cy="6056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2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Wyszczególnienie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Kwota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Dochody ogółem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162 111 030,00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100,00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1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Dochody bieżące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142 447 546,00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87,87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Dochody majątkowe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19 663 484,00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12,13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i="1" u="none" strike="noStrike" dirty="0">
                          <a:effectLst/>
                        </a:rPr>
                        <a:t>w tym, ze sprzedaży majątku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120 000,72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-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Wydatki ogółem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169 307 995,72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100,00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1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>
                          <a:effectLst/>
                        </a:rPr>
                        <a:t>Wydatki bieżące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122 807 639,49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72,54</a:t>
                      </a: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i="1" u="none" strike="noStrike" dirty="0">
                          <a:effectLst/>
                        </a:rPr>
                        <a:t>w tym, na obsługę długu + poręczenia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i="1" u="none" strike="noStrike" dirty="0">
                          <a:effectLst/>
                        </a:rPr>
                        <a:t>3 692 500,00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-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Wydatki majątkowe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46 500 356,23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27,46</a:t>
                      </a: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Wynik budżetu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-7 196 965,72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-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9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Przychody ogółem, w tym: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11 974 413,72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100,00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63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Przychody jednostek samorządu terytorialnego z niewykorzystanych środków pieniężnych na rachunku bieżącym budżetu, wynikająca z rozliczenia dochodów i wydatków nimi finansowanych związanych ze szczególnymi zasadami wykonywania budżetu określonymi w odrębnych ustawach oraz przychody jednostki samorządu terytorialnego wynikające z rozliczenia środków określonych w art. 5 ust. 1 pkt 2 ustawy i dotacji na realizację programu lub zadania finansowanego z udziałem tych środków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1 974 413,72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16,49</a:t>
                      </a: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3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i="1" u="none" strike="noStrike" dirty="0">
                          <a:effectLst/>
                        </a:rPr>
                        <a:t>Kredyt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i="1" u="none" strike="noStrike" dirty="0">
                          <a:effectLst/>
                          <a:latin typeface="+mn-lt"/>
                        </a:rPr>
                        <a:t>10 000 000</a:t>
                      </a:r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</a:t>
                      </a:r>
                      <a:endParaRPr lang="pl-PL" sz="1600" i="1" u="none" strike="noStrike" dirty="0">
                        <a:effectLst/>
                        <a:latin typeface="+mn-lt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83,51</a:t>
                      </a: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Rozchody ogółem, w tym: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4 777 448,00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100,00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69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i="1" u="none" strike="noStrike" dirty="0">
                          <a:effectLst/>
                        </a:rPr>
                        <a:t>Spłaty kredytów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i="1" u="none" strike="noStrike" dirty="0">
                          <a:effectLst/>
                          <a:latin typeface="+mn-lt"/>
                        </a:rPr>
                        <a:t>3 900 000,00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81,63</a:t>
                      </a: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9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Spłaty pożyczek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877 448,00</a:t>
                      </a:r>
                    </a:p>
                  </a:txBody>
                  <a:tcPr marL="7290" marR="7290" marT="7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18,37</a:t>
                      </a:r>
                    </a:p>
                  </a:txBody>
                  <a:tcPr marL="7290" marR="7290" marT="7290" marB="0" anchor="ctr"/>
                </a:tc>
                <a:extLst>
                  <a:ext uri="{0D108BD9-81ED-4DB2-BD59-A6C34878D82A}">
                    <a16:rowId xmlns:a16="http://schemas.microsoft.com/office/drawing/2014/main" val="2991846235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805CD18-8C58-B54F-BD11-B9E66D2BF5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-50237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9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36108" y="476672"/>
            <a:ext cx="7767021" cy="1483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DOCHODY GMINY HALINÓW </a:t>
            </a:r>
          </a:p>
          <a:p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2026 ROK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552FDB-BAD4-884A-A90F-49FBAB335F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03129" y="33052"/>
            <a:ext cx="1051242" cy="1149551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77CF71A-3AEA-50E9-33FC-10B658DD7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354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8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dochodów </a:t>
            </a:r>
            <a:b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Gminy Halinów na 2026 rok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15280"/>
            <a:ext cx="1014730" cy="117094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FBCD09D-0A4F-858E-95A1-8D3B3E424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1504"/>
            <a:ext cx="7733734" cy="486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8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3037DC-A7AB-D2AB-5098-21436898B1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0"/>
            <a:ext cx="1014730" cy="1170940"/>
          </a:xfrm>
          <a:prstGeom prst="rect">
            <a:avLst/>
          </a:prstGeom>
          <a:noFill/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5CCDACC-525E-631E-06CE-93553CF85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7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54960" y="116632"/>
            <a:ext cx="7767021" cy="14596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WYDATKI GMINY HALINÓW </a:t>
            </a:r>
          </a:p>
          <a:p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2026 ROK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1981" y="0"/>
            <a:ext cx="1014730" cy="1170940"/>
          </a:xfrm>
          <a:prstGeom prst="rect">
            <a:avLst/>
          </a:prstGeom>
          <a:noFill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67CDB52-955C-5C50-F1C0-A7EA695D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9" y="1722745"/>
            <a:ext cx="9144000" cy="515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9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0"/>
            <a:ext cx="1014730" cy="1170940"/>
          </a:xfrm>
          <a:prstGeom prst="rect">
            <a:avLst/>
          </a:prstGeom>
          <a:noFill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64743A2-CFDC-C859-6FAF-D71C2C8D80A6}"/>
              </a:ext>
            </a:extLst>
          </p:cNvPr>
          <p:cNvSpPr txBox="1"/>
          <p:nvPr/>
        </p:nvSpPr>
        <p:spPr>
          <a:xfrm>
            <a:off x="1115616" y="254628"/>
            <a:ext cx="6552728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WYDATKÓW OGÓŁEM BUDŻETU GMINY HALINÓW NA 2026 ROK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C63ADD-C5F7-5477-6215-40401A756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8" y="1484784"/>
            <a:ext cx="8935443" cy="4819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0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7EA702-3372-DEFB-E19E-A6A262871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75676" cy="567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7F1A4CC-57A7-5178-3854-083D470007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0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6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452133"/>
              </p:ext>
            </p:extLst>
          </p:nvPr>
        </p:nvGraphicFramePr>
        <p:xfrm>
          <a:off x="-325052" y="117337"/>
          <a:ext cx="7992888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-53062"/>
            <a:ext cx="1014730" cy="1170940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8DDC029-7835-8CE4-2A53-6A161DF1F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349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3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3641</TotalTime>
  <Words>398</Words>
  <Application>Microsoft Office PowerPoint</Application>
  <PresentationFormat>Pokaz na ekranie (4:3)</PresentationFormat>
  <Paragraphs>110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Kierownictwo</vt:lpstr>
      <vt:lpstr>BUDŻET                   GMINY HALINÓW NA 2026 ROK</vt:lpstr>
      <vt:lpstr>Projekt budżetu na 2026 r  zestawienie planowanych wielkości</vt:lpstr>
      <vt:lpstr>Prezentacja programu PowerPoint</vt:lpstr>
      <vt:lpstr>Struktura dochodów  Gminy Halinów na 2026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Fundusz Sołecki 2026r.</vt:lpstr>
      <vt:lpstr>Fundusz Sołecki 2026r.</vt:lpstr>
      <vt:lpstr>Prezentacja programu PowerPoint</vt:lpstr>
      <vt:lpstr>ZESTAWIENIE PLANOWANEGO ZADŁUŻENIA GMINY HALINÓW 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Wykonanie budżetu Gminy Wiązowna za           I półrocze 2015 r.</dc:title>
  <dc:creator>MPrusinska</dc:creator>
  <cp:lastModifiedBy>Biuro Rady</cp:lastModifiedBy>
  <cp:revision>333</cp:revision>
  <cp:lastPrinted>2025-12-29T08:49:03Z</cp:lastPrinted>
  <dcterms:created xsi:type="dcterms:W3CDTF">2015-09-29T12:56:16Z</dcterms:created>
  <dcterms:modified xsi:type="dcterms:W3CDTF">2025-12-29T09:12:16Z</dcterms:modified>
</cp:coreProperties>
</file>