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webp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5" r:id="rId3"/>
    <p:sldId id="286" r:id="rId4"/>
    <p:sldId id="287" r:id="rId5"/>
    <p:sldId id="304" r:id="rId6"/>
    <p:sldId id="289" r:id="rId7"/>
    <p:sldId id="290" r:id="rId8"/>
    <p:sldId id="305" r:id="rId9"/>
    <p:sldId id="294" r:id="rId10"/>
    <p:sldId id="295" r:id="rId11"/>
    <p:sldId id="303" r:id="rId12"/>
    <p:sldId id="306" r:id="rId13"/>
    <p:sldId id="298" r:id="rId14"/>
    <p:sldId id="299" r:id="rId15"/>
    <p:sldId id="266" r:id="rId16"/>
  </p:sldIdLst>
  <p:sldSz cx="9144000" cy="6858000" type="screen4x3"/>
  <p:notesSz cx="6792913" cy="99250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mil Kowalczyk" initials="KK" lastIdx="2" clrIdx="0">
    <p:extLst>
      <p:ext uri="{19B8F6BF-5375-455C-9EA6-DF929625EA0E}">
        <p15:presenceInfo xmlns:p15="http://schemas.microsoft.com/office/powerpoint/2012/main" userId="S-1-5-21-3968397423-837371263-2726981589-13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4971" autoAdjust="0"/>
  </p:normalViewPr>
  <p:slideViewPr>
    <p:cSldViewPr>
      <p:cViewPr varScale="1">
        <p:scale>
          <a:sx n="110" d="100"/>
          <a:sy n="110" d="100"/>
        </p:scale>
        <p:origin x="18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zelda\rfb\Kamil\Prezentacja%20na%20komisje\2024\Nowy%20Arkusz%20programu%20Microsoft%20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zelda\rfb\Kamil\Prezentacja%20na%20komisje\2024\Nowy%20Arkusz%20programu%20Microsoft%20Exc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.kowalczyk\Desktop\Prezentacja%20na%20komisje\2017\I%20p&#243;&#322;rocze%202017%20roku\Nowy%20Arkusz%20programu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zelda\rfb\Kamil\Prezentacja%20na%20komisje\2024\Nowy%20Arkusz%20programu%20Microsoft%20Exce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k.kowalczyk\Desktop\Prezentacja%20na%20komisje\2017\I%20p&#243;&#322;rocze%202017%20roku\Nowy%20Arkusz%20programu%20Microsoft%20Excel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zelda\rfb\Kamil\Prezentacja%20na%20komisje\2024\Nowy%20Arkusz%20programu%20Microsoft%20Exce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3200"/>
              <a:t>Struktura dochodów budżetu Gminy Halinów na 2025 rok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Dochody!$B$3:$B$10</c:f>
              <c:strCache>
                <c:ptCount val="8"/>
                <c:pt idx="0">
                  <c:v>Udziały w podatku dochodowym</c:v>
                </c:pt>
                <c:pt idx="1">
                  <c:v>Dochody majątkowe </c:v>
                </c:pt>
                <c:pt idx="2">
                  <c:v>Podatki i opłaty lokalne </c:v>
                </c:pt>
                <c:pt idx="3">
                  <c:v>Subwencje </c:v>
                </c:pt>
                <c:pt idx="4">
                  <c:v>Pozostałe dochody</c:v>
                </c:pt>
                <c:pt idx="5">
                  <c:v>Opłaty związane z gospodarowaniem odpadami</c:v>
                </c:pt>
                <c:pt idx="6">
                  <c:v>Dotacje na bieżące zadania zlecone</c:v>
                </c:pt>
                <c:pt idx="7">
                  <c:v>Dotacje na zadania własne </c:v>
                </c:pt>
              </c:strCache>
            </c:strRef>
          </c:cat>
          <c:val>
            <c:numRef>
              <c:f>Dochody!$C$3:$C$10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CE-4BD4-B8F7-7D01B4576485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Dochody!$B$3:$B$10</c:f>
              <c:strCache>
                <c:ptCount val="8"/>
                <c:pt idx="0">
                  <c:v>Udziały w podatku dochodowym</c:v>
                </c:pt>
                <c:pt idx="1">
                  <c:v>Dochody majątkowe </c:v>
                </c:pt>
                <c:pt idx="2">
                  <c:v>Podatki i opłaty lokalne </c:v>
                </c:pt>
                <c:pt idx="3">
                  <c:v>Subwencje </c:v>
                </c:pt>
                <c:pt idx="4">
                  <c:v>Pozostałe dochody</c:v>
                </c:pt>
                <c:pt idx="5">
                  <c:v>Opłaty związane z gospodarowaniem odpadami</c:v>
                </c:pt>
                <c:pt idx="6">
                  <c:v>Dotacje na bieżące zadania zlecone</c:v>
                </c:pt>
                <c:pt idx="7">
                  <c:v>Dotacje na zadania własne </c:v>
                </c:pt>
              </c:strCache>
            </c:strRef>
          </c:cat>
          <c:val>
            <c:numRef>
              <c:f>Dochody!$D$3:$D$10</c:f>
              <c:numCache>
                <c:formatCode>0.00%</c:formatCode>
                <c:ptCount val="8"/>
                <c:pt idx="0">
                  <c:v>0.48370000000000002</c:v>
                </c:pt>
                <c:pt idx="1">
                  <c:v>0.1817</c:v>
                </c:pt>
                <c:pt idx="2">
                  <c:v>0.1046</c:v>
                </c:pt>
                <c:pt idx="3">
                  <c:v>9.2600000000000002E-2</c:v>
                </c:pt>
                <c:pt idx="4">
                  <c:v>5.2900000000000003E-2</c:v>
                </c:pt>
                <c:pt idx="5">
                  <c:v>3.9399999999999998E-2</c:v>
                </c:pt>
                <c:pt idx="6">
                  <c:v>3.8899999999999997E-2</c:v>
                </c:pt>
                <c:pt idx="7">
                  <c:v>6.1999999999999998E-3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9CE-4BD4-B8F7-7D01B45764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22275760"/>
        <c:axId val="622264880"/>
      </c:barChart>
      <c:catAx>
        <c:axId val="62227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264880"/>
        <c:crosses val="autoZero"/>
        <c:auto val="1"/>
        <c:lblAlgn val="ctr"/>
        <c:lblOffset val="100"/>
        <c:noMultiLvlLbl val="0"/>
      </c:catAx>
      <c:valAx>
        <c:axId val="622264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27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l-PL" sz="1800">
                <a:solidFill>
                  <a:sysClr val="windowText" lastClr="000000"/>
                </a:solidFill>
              </a:rPr>
              <a:t>Struktura wydatków ogółem Gminy Halinów na 2025 rok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26460398037656035"/>
          <c:y val="8.7338071395917635E-2"/>
          <c:w val="0.7353960196234397"/>
          <c:h val="0.46789696835942662"/>
        </c:manualLayout>
      </c:layout>
      <c:bar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strRef>
              <c:f>Wydatki!$B$3:$B$12</c:f>
              <c:strCache>
                <c:ptCount val="10"/>
                <c:pt idx="0">
                  <c:v>Oświata i wychowanie oraz edukacyjna opieka wychowawcza </c:v>
                </c:pt>
                <c:pt idx="1">
                  <c:v>Utrzymanie, modernizacja i budowa dróg oraz transport </c:v>
                </c:pt>
                <c:pt idx="2">
                  <c:v>Administracja publiczna</c:v>
                </c:pt>
                <c:pt idx="3">
                  <c:v>Kultura i sport </c:v>
                </c:pt>
                <c:pt idx="4">
                  <c:v>Ochrona środowiska i gospodarka komunalna </c:v>
                </c:pt>
                <c:pt idx="5">
                  <c:v>Pomoc społeczna i rodzina </c:v>
                </c:pt>
                <c:pt idx="6">
                  <c:v>Rolnictwo i łowiectwo </c:v>
                </c:pt>
                <c:pt idx="7">
                  <c:v>Pozostałe wydatki</c:v>
                </c:pt>
                <c:pt idx="8">
                  <c:v>Obsługa długu i poręczenia </c:v>
                </c:pt>
                <c:pt idx="9">
                  <c:v>Gospodarka mieszkaniowa </c:v>
                </c:pt>
              </c:strCache>
            </c:strRef>
          </c:cat>
          <c:val>
            <c:numRef>
              <c:f>Wydatki!$C$3:$C$12</c:f>
              <c:numCache>
                <c:formatCode>#,##0.00</c:formatCode>
                <c:ptCount val="10"/>
                <c:pt idx="0">
                  <c:v>49525227.189999998</c:v>
                </c:pt>
                <c:pt idx="1">
                  <c:v>25803809.140000001</c:v>
                </c:pt>
                <c:pt idx="2">
                  <c:v>19043045</c:v>
                </c:pt>
                <c:pt idx="3">
                  <c:v>15432936.449999999</c:v>
                </c:pt>
                <c:pt idx="4">
                  <c:v>14596113.890000001</c:v>
                </c:pt>
                <c:pt idx="5">
                  <c:v>13554325</c:v>
                </c:pt>
                <c:pt idx="6">
                  <c:v>10648258.710000001</c:v>
                </c:pt>
                <c:pt idx="7">
                  <c:v>8332532.6200000001</c:v>
                </c:pt>
                <c:pt idx="8">
                  <c:v>3692500</c:v>
                </c:pt>
                <c:pt idx="9">
                  <c:v>2256850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C9-4A6F-A936-85111631BFD4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2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3.3903137397223838E-17"/>
                  <c:y val="-2.354672553348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2.354672553348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8493341399417702E-3"/>
                  <c:y val="-2.18449765906078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492834026815287E-3"/>
                  <c:y val="-2.354672553348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2.06033848417954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1.76600441501104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0303303496683625E-3"/>
                  <c:y val="-2.2751704017005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1.76600441501104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8492834026814608E-3"/>
                  <c:y val="-2.64900662251656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3561254958889535E-16"/>
                  <c:y val="-3.532008830022075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5BC9-4A6F-A936-85111631BF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Wydatki!$B$3:$B$12</c:f>
              <c:strCache>
                <c:ptCount val="10"/>
                <c:pt idx="0">
                  <c:v>Oświata i wychowanie oraz edukacyjna opieka wychowawcza </c:v>
                </c:pt>
                <c:pt idx="1">
                  <c:v>Utrzymanie, modernizacja i budowa dróg oraz transport </c:v>
                </c:pt>
                <c:pt idx="2">
                  <c:v>Administracja publiczna</c:v>
                </c:pt>
                <c:pt idx="3">
                  <c:v>Kultura i sport </c:v>
                </c:pt>
                <c:pt idx="4">
                  <c:v>Ochrona środowiska i gospodarka komunalna </c:v>
                </c:pt>
                <c:pt idx="5">
                  <c:v>Pomoc społeczna i rodzina </c:v>
                </c:pt>
                <c:pt idx="6">
                  <c:v>Rolnictwo i łowiectwo </c:v>
                </c:pt>
                <c:pt idx="7">
                  <c:v>Pozostałe wydatki</c:v>
                </c:pt>
                <c:pt idx="8">
                  <c:v>Obsługa długu i poręczenia </c:v>
                </c:pt>
                <c:pt idx="9">
                  <c:v>Gospodarka mieszkaniowa </c:v>
                </c:pt>
              </c:strCache>
            </c:strRef>
          </c:cat>
          <c:val>
            <c:numRef>
              <c:f>Wydatki!$D$3:$D$12</c:f>
              <c:numCache>
                <c:formatCode>0.00%</c:formatCode>
                <c:ptCount val="10"/>
                <c:pt idx="0">
                  <c:v>0.30404914736537969</c:v>
                </c:pt>
                <c:pt idx="1">
                  <c:v>0.15841676278832215</c:v>
                </c:pt>
                <c:pt idx="2">
                  <c:v>0.11691055092544154</c:v>
                </c:pt>
                <c:pt idx="3">
                  <c:v>9.4747090224637287E-2</c:v>
                </c:pt>
                <c:pt idx="4">
                  <c:v>8.9609603729361026E-2</c:v>
                </c:pt>
                <c:pt idx="5">
                  <c:v>8.321377191370842E-2</c:v>
                </c:pt>
                <c:pt idx="6">
                  <c:v>6.5372622507730863E-2</c:v>
                </c:pt>
                <c:pt idx="7">
                  <c:v>5.11557358189519E-2</c:v>
                </c:pt>
                <c:pt idx="8">
                  <c:v>2.2669284733202746E-2</c:v>
                </c:pt>
                <c:pt idx="9">
                  <c:v>1.3855429993264352E-2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5BC9-4A6F-A936-85111631BFD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22271952"/>
        <c:axId val="622269776"/>
      </c:barChart>
      <c:catAx>
        <c:axId val="62227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269776"/>
        <c:crosses val="autoZero"/>
        <c:auto val="1"/>
        <c:lblAlgn val="ctr"/>
        <c:lblOffset val="100"/>
        <c:noMultiLvlLbl val="0"/>
      </c:catAx>
      <c:valAx>
        <c:axId val="62226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27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21872917409967E-3"/>
          <c:y val="0.17534482237710192"/>
          <c:w val="0.59764801790488453"/>
          <c:h val="0.8002297669156580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3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9050" cap="flat" cmpd="sng" algn="ctr">
          <a:solidFill>
            <a:schemeClr val="tx1">
              <a:lumMod val="25000"/>
              <a:lumOff val="75000"/>
            </a:schemeClr>
          </a:solidFill>
          <a:round/>
        </a:ln>
        <a:effectLst/>
        <a:sp3d contourW="19050">
          <a:contourClr>
            <a:schemeClr val="tx1">
              <a:lumMod val="25000"/>
              <a:lumOff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pattFill prst="ltDn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delete val="1"/>
          </c:dLbls>
          <c:cat>
            <c:strRef>
              <c:f>'Wydatki majątkowe'!$B$3:$B$12</c:f>
              <c:strCache>
                <c:ptCount val="10"/>
                <c:pt idx="0">
                  <c:v>Utrzymanie, modernizacja i budowa dróg</c:v>
                </c:pt>
                <c:pt idx="1">
                  <c:v>Kultura i sport</c:v>
                </c:pt>
                <c:pt idx="2">
                  <c:v>Budowa sieci wodociągowej i kanalizacji sanitarnej</c:v>
                </c:pt>
                <c:pt idx="3">
                  <c:v>Utworzenie cmentarza komunalnego w gminie Halinów</c:v>
                </c:pt>
                <c:pt idx="4">
                  <c:v>Gospodarka komunalna i ochrona środowiska</c:v>
                </c:pt>
                <c:pt idx="5">
                  <c:v>Gospodarka mieszkaniowa</c:v>
                </c:pt>
                <c:pt idx="6">
                  <c:v>Administracja publiczna</c:v>
                </c:pt>
                <c:pt idx="7">
                  <c:v>Dofinansowanie zakupu pojazdu ratowniczo-gaśniczego dla OSP w Okuniewie</c:v>
                </c:pt>
                <c:pt idx="8">
                  <c:v>Budowa żłobka na terenie świetlicy wiejskiej w m. Długa Szlachecka gmina Halinów</c:v>
                </c:pt>
                <c:pt idx="9">
                  <c:v>Oświata i wychowanie</c:v>
                </c:pt>
              </c:strCache>
            </c:strRef>
          </c:cat>
          <c:val>
            <c:numRef>
              <c:f>'Wydatki majątkowe'!$C$3:$C$12</c:f>
              <c:numCache>
                <c:formatCode>#,##0.00</c:formatCode>
                <c:ptCount val="10"/>
                <c:pt idx="0">
                  <c:v>22602835.140000001</c:v>
                </c:pt>
                <c:pt idx="1">
                  <c:v>12197585.59</c:v>
                </c:pt>
                <c:pt idx="2">
                  <c:v>10723558.710000001</c:v>
                </c:pt>
                <c:pt idx="3">
                  <c:v>5088855.28</c:v>
                </c:pt>
                <c:pt idx="4">
                  <c:v>3076601.49</c:v>
                </c:pt>
                <c:pt idx="5">
                  <c:v>1164650</c:v>
                </c:pt>
                <c:pt idx="6">
                  <c:v>1006074</c:v>
                </c:pt>
                <c:pt idx="7">
                  <c:v>600000</c:v>
                </c:pt>
                <c:pt idx="8">
                  <c:v>400000</c:v>
                </c:pt>
                <c:pt idx="9">
                  <c:v>278576.78999999998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0E-418D-A255-D22C85F6A022}"/>
            </c:ext>
          </c:extLst>
        </c:ser>
        <c:ser>
          <c:idx val="1"/>
          <c:order val="1"/>
          <c:spPr>
            <a:pattFill prst="ltDnDiag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4.4893378226711564E-3"/>
                  <c:y val="-3.402027781647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0E-418D-A255-D22C85F6A02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857837635614863E-3"/>
                  <c:y val="-2.6169444474208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30E-418D-A255-D22C85F6A02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9786756453423128E-3"/>
                  <c:y val="-3.6637222263891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30E-418D-A255-D22C85F6A02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475121586232696E-2"/>
                  <c:y val="-3.402027781647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30E-418D-A255-D22C85F6A02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971567527123082E-2"/>
                  <c:y val="-3.4020277816471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30E-418D-A255-D22C85F6A02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4822297044519264E-3"/>
                  <c:y val="-3.1403333369050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30E-418D-A255-D22C85F6A022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0475121586232587E-2"/>
                  <c:y val="-3.9254166711312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30E-418D-A255-D22C85F6A02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0475121586232696E-2"/>
                  <c:y val="-4.1871111158733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30E-418D-A255-D22C85F6A022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8.9786756453422017E-3"/>
                  <c:y val="-3.9254166711312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30E-418D-A255-D22C85F6A02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8.9786756453422017E-3"/>
                  <c:y val="-3.6637222263891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30E-418D-A255-D22C85F6A0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'Wydatki majątkowe'!$B$3:$B$12</c:f>
              <c:strCache>
                <c:ptCount val="10"/>
                <c:pt idx="0">
                  <c:v>Utrzymanie, modernizacja i budowa dróg</c:v>
                </c:pt>
                <c:pt idx="1">
                  <c:v>Kultura i sport</c:v>
                </c:pt>
                <c:pt idx="2">
                  <c:v>Budowa sieci wodociągowej i kanalizacji sanitarnej</c:v>
                </c:pt>
                <c:pt idx="3">
                  <c:v>Utworzenie cmentarza komunalnego w gminie Halinów</c:v>
                </c:pt>
                <c:pt idx="4">
                  <c:v>Gospodarka komunalna i ochrona środowiska</c:v>
                </c:pt>
                <c:pt idx="5">
                  <c:v>Gospodarka mieszkaniowa</c:v>
                </c:pt>
                <c:pt idx="6">
                  <c:v>Administracja publiczna</c:v>
                </c:pt>
                <c:pt idx="7">
                  <c:v>Dofinansowanie zakupu pojazdu ratowniczo-gaśniczego dla OSP w Okuniewie</c:v>
                </c:pt>
                <c:pt idx="8">
                  <c:v>Budowa żłobka na terenie świetlicy wiejskiej w m. Długa Szlachecka gmina Halinów</c:v>
                </c:pt>
                <c:pt idx="9">
                  <c:v>Oświata i wychowanie</c:v>
                </c:pt>
              </c:strCache>
            </c:strRef>
          </c:cat>
          <c:val>
            <c:numRef>
              <c:f>'Wydatki majątkowe'!$D$3:$D$12</c:f>
              <c:numCache>
                <c:formatCode>0.00%</c:formatCode>
                <c:ptCount val="10"/>
                <c:pt idx="0">
                  <c:v>0.39560000000000001</c:v>
                </c:pt>
                <c:pt idx="1">
                  <c:v>0.2135</c:v>
                </c:pt>
                <c:pt idx="2">
                  <c:v>0.18759999999999999</c:v>
                </c:pt>
                <c:pt idx="3">
                  <c:v>8.9099999999999999E-2</c:v>
                </c:pt>
                <c:pt idx="4">
                  <c:v>5.3800000000000001E-2</c:v>
                </c:pt>
                <c:pt idx="5">
                  <c:v>2.0400000000000001E-2</c:v>
                </c:pt>
                <c:pt idx="6">
                  <c:v>1.7600000000000001E-2</c:v>
                </c:pt>
                <c:pt idx="7">
                  <c:v>1.0500000000000001E-2</c:v>
                </c:pt>
                <c:pt idx="8">
                  <c:v>7.0000000000000001E-3</c:v>
                </c:pt>
                <c:pt idx="9">
                  <c:v>4.8999999999999998E-3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30E-418D-A255-D22C85F6A0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22268688"/>
        <c:axId val="622265424"/>
        <c:axId val="0"/>
      </c:bar3DChart>
      <c:catAx>
        <c:axId val="62226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265424"/>
        <c:crosses val="autoZero"/>
        <c:auto val="1"/>
        <c:lblAlgn val="ctr"/>
        <c:lblOffset val="100"/>
        <c:noMultiLvlLbl val="0"/>
      </c:catAx>
      <c:valAx>
        <c:axId val="622265424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26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21872917409967E-3"/>
          <c:y val="0.17534482237710192"/>
          <c:w val="0.59764801790488453"/>
          <c:h val="0.8002297669156580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3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0314244382949"/>
          <c:y val="3.0615322502142356E-2"/>
          <c:w val="0.83837994986439823"/>
          <c:h val="0.4917571216330725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Arkusz1!$A$1:$A$9</c:f>
              <c:strCache>
                <c:ptCount val="9"/>
                <c:pt idx="0">
                  <c:v>Modernizacja infrastruktury drogowej</c:v>
                </c:pt>
                <c:pt idx="1">
                  <c:v>Rozbudowa i budowa nowych placów zabaw/siłowni</c:v>
                </c:pt>
                <c:pt idx="2">
                  <c:v>Remont świetlic wiejskich wraz z doposażeniem</c:v>
                </c:pt>
                <c:pt idx="3">
                  <c:v>Środki na doposażenie dla Ochotniczych Straży Pożarnych na terenie Gminy Halinów w celu zapewnienia gotowości bojowej</c:v>
                </c:pt>
                <c:pt idx="4">
                  <c:v>Organizacja pikników kulturalnych – integracja mieszkańców</c:v>
                </c:pt>
                <c:pt idx="5">
                  <c:v>Pozostałe wydatki (m.in. opracowanie dokumentacji, modernizacja wiat przystankowych, zakup 3 ławek itd.) </c:v>
                </c:pt>
                <c:pt idx="6">
                  <c:v>Organizacja kina plenerowego w Hipolitowie i Okuniewie</c:v>
                </c:pt>
                <c:pt idx="7">
                  <c:v>Modernizacja oświetlenia ulicznego</c:v>
                </c:pt>
                <c:pt idx="8">
                  <c:v>Zakupy materiałów dydaktycznych w jednostkach oświatowych</c:v>
                </c:pt>
              </c:strCache>
            </c:strRef>
          </c:cat>
          <c:val>
            <c:numRef>
              <c:f>Arkusz1!$B$1:$B$9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52-4167-BBF7-EDA12AD51765}"/>
            </c:ext>
          </c:extLst>
        </c:ser>
        <c:ser>
          <c:idx val="1"/>
          <c:order val="1"/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Arkusz1!$A$1:$A$9</c:f>
              <c:strCache>
                <c:ptCount val="9"/>
                <c:pt idx="0">
                  <c:v>Modernizacja infrastruktury drogowej</c:v>
                </c:pt>
                <c:pt idx="1">
                  <c:v>Rozbudowa i budowa nowych placów zabaw/siłowni</c:v>
                </c:pt>
                <c:pt idx="2">
                  <c:v>Remont świetlic wiejskich wraz z doposażeniem</c:v>
                </c:pt>
                <c:pt idx="3">
                  <c:v>Środki na doposażenie dla Ochotniczych Straży Pożarnych na terenie Gminy Halinów w celu zapewnienia gotowości bojowej</c:v>
                </c:pt>
                <c:pt idx="4">
                  <c:v>Organizacja pikników kulturalnych – integracja mieszkańców</c:v>
                </c:pt>
                <c:pt idx="5">
                  <c:v>Pozostałe wydatki (m.in. opracowanie dokumentacji, modernizacja wiat przystankowych, zakup 3 ławek itd.) </c:v>
                </c:pt>
                <c:pt idx="6">
                  <c:v>Organizacja kina plenerowego w Hipolitowie i Okuniewie</c:v>
                </c:pt>
                <c:pt idx="7">
                  <c:v>Modernizacja oświetlenia ulicznego</c:v>
                </c:pt>
                <c:pt idx="8">
                  <c:v>Zakupy materiałów dydaktycznych w jednostkach oświatowych</c:v>
                </c:pt>
              </c:strCache>
            </c:strRef>
          </c:cat>
          <c:val>
            <c:numRef>
              <c:f>Arkusz1!$C$1:$C$9</c:f>
              <c:numCache>
                <c:formatCode>0.00%</c:formatCode>
                <c:ptCount val="9"/>
                <c:pt idx="0">
                  <c:v>0.39829999999999999</c:v>
                </c:pt>
                <c:pt idx="1">
                  <c:v>0.22639999999999999</c:v>
                </c:pt>
                <c:pt idx="2">
                  <c:v>0.10580000000000001</c:v>
                </c:pt>
                <c:pt idx="3">
                  <c:v>8.0699999999999994E-2</c:v>
                </c:pt>
                <c:pt idx="4">
                  <c:v>6.0199999999999997E-2</c:v>
                </c:pt>
                <c:pt idx="5">
                  <c:v>4.4299999999999999E-2</c:v>
                </c:pt>
                <c:pt idx="6">
                  <c:v>4.2000000000000003E-2</c:v>
                </c:pt>
                <c:pt idx="7">
                  <c:v>2.8299999999999999E-2</c:v>
                </c:pt>
                <c:pt idx="8">
                  <c:v>1.4E-2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52-4167-BBF7-EDA12AD517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622267056"/>
        <c:axId val="622270864"/>
      </c:barChart>
      <c:catAx>
        <c:axId val="62226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270864"/>
        <c:crosses val="autoZero"/>
        <c:auto val="1"/>
        <c:lblAlgn val="ctr"/>
        <c:lblOffset val="100"/>
        <c:noMultiLvlLbl val="0"/>
      </c:catAx>
      <c:valAx>
        <c:axId val="62227086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22267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2-20T09:02:41.504" idx="2">
    <p:pos x="4680" y="36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0.1352</cdr:x>
      <cdr:y>0</cdr:y>
    </cdr:from>
    <cdr:to>
      <cdr:x>1</cdr:x>
      <cdr:y>0.8563</cdr:y>
    </cdr:to>
    <cdr:sp macro="" textlink="">
      <cdr:nvSpPr>
        <cdr:cNvPr id="2" name="pole tekstowe 2">
          <a:extLst xmlns:a="http://schemas.openxmlformats.org/drawingml/2006/main">
            <a:ext uri="{FF2B5EF4-FFF2-40B4-BE49-F238E27FC236}">
              <a16:creationId xmlns:a16="http://schemas.microsoft.com/office/drawing/2014/main" xmlns="" id="{2DA20EBA-3B8B-6D95-B7B2-4EF6B8E57F43}"/>
            </a:ext>
          </a:extLst>
        </cdr:cNvPr>
        <cdr:cNvSpPr txBox="1"/>
      </cdr:nvSpPr>
      <cdr:spPr>
        <a:xfrm xmlns:a="http://schemas.openxmlformats.org/drawingml/2006/main">
          <a:off x="1080628" y="0"/>
          <a:ext cx="6912260" cy="86325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107000"/>
            </a:lnSpc>
            <a:spcAft>
              <a:spcPts val="1000"/>
            </a:spcAft>
          </a:pPr>
          <a:r>
            <a:rPr lang="pl-PL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STRUKTURA WYDATKÓW MAJĄTKOWYCH BUDŻETU GMINY HALINÓW NA 2025 ROK</a:t>
          </a:r>
          <a:endParaRPr lang="pl-PL" sz="20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0.1352</cdr:x>
      <cdr:y>0</cdr:y>
    </cdr:from>
    <cdr:to>
      <cdr:x>1</cdr:x>
      <cdr:y>0.8563</cdr:y>
    </cdr:to>
    <cdr:sp macro="" textlink="">
      <cdr:nvSpPr>
        <cdr:cNvPr id="2" name="pole tekstowe 2">
          <a:extLst xmlns:a="http://schemas.openxmlformats.org/drawingml/2006/main">
            <a:ext uri="{FF2B5EF4-FFF2-40B4-BE49-F238E27FC236}">
              <a16:creationId xmlns:a16="http://schemas.microsoft.com/office/drawing/2014/main" xmlns="" id="{2DA20EBA-3B8B-6D95-B7B2-4EF6B8E57F43}"/>
            </a:ext>
          </a:extLst>
        </cdr:cNvPr>
        <cdr:cNvSpPr txBox="1"/>
      </cdr:nvSpPr>
      <cdr:spPr>
        <a:xfrm xmlns:a="http://schemas.openxmlformats.org/drawingml/2006/main">
          <a:off x="1080628" y="0"/>
          <a:ext cx="6912260" cy="86325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107000"/>
            </a:lnSpc>
            <a:spcAft>
              <a:spcPts val="1000"/>
            </a:spcAft>
          </a:pPr>
          <a:r>
            <a:rPr lang="pl-PL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STRUKTURA WYDATKÓW MAJĄTKOWYCH BUDŻETU GMINY HALINÓW NA 2025 ROK</a:t>
          </a:r>
          <a:endParaRPr lang="pl-PL" sz="20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336" cy="496808"/>
          </a:xfrm>
          <a:prstGeom prst="rect">
            <a:avLst/>
          </a:prstGeom>
        </p:spPr>
        <p:txBody>
          <a:bodyPr vert="horz" lIns="91089" tIns="45545" rIns="91089" bIns="4554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992" y="1"/>
            <a:ext cx="2944336" cy="496808"/>
          </a:xfrm>
          <a:prstGeom prst="rect">
            <a:avLst/>
          </a:prstGeom>
        </p:spPr>
        <p:txBody>
          <a:bodyPr vert="horz" lIns="91089" tIns="45545" rIns="91089" bIns="45545" rtlCol="0"/>
          <a:lstStyle>
            <a:lvl1pPr algn="r">
              <a:defRPr sz="1200"/>
            </a:lvl1pPr>
          </a:lstStyle>
          <a:p>
            <a:fld id="{2169E608-3E34-44E7-90D9-B4D671E04A8F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89" tIns="45545" rIns="91089" bIns="4554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8977" y="4714123"/>
            <a:ext cx="5434965" cy="4466510"/>
          </a:xfrm>
          <a:prstGeom prst="rect">
            <a:avLst/>
          </a:prstGeom>
        </p:spPr>
        <p:txBody>
          <a:bodyPr vert="horz" lIns="91089" tIns="45545" rIns="91089" bIns="45545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6657"/>
            <a:ext cx="2944336" cy="496807"/>
          </a:xfrm>
          <a:prstGeom prst="rect">
            <a:avLst/>
          </a:prstGeom>
        </p:spPr>
        <p:txBody>
          <a:bodyPr vert="horz" lIns="91089" tIns="45545" rIns="91089" bIns="4554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992" y="9426657"/>
            <a:ext cx="2944336" cy="496807"/>
          </a:xfrm>
          <a:prstGeom prst="rect">
            <a:avLst/>
          </a:prstGeom>
        </p:spPr>
        <p:txBody>
          <a:bodyPr vert="horz" lIns="91089" tIns="45545" rIns="91089" bIns="45545" rtlCol="0" anchor="b"/>
          <a:lstStyle>
            <a:lvl1pPr algn="r">
              <a:defRPr sz="1200"/>
            </a:lvl1pPr>
          </a:lstStyle>
          <a:p>
            <a:fld id="{E9AD6D38-9AE7-4474-A2ED-CB95C2A77C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175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D6D38-9AE7-4474-A2ED-CB95C2A77C1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4286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D17FA3B-C404-4317-B0BC-953931111309}" type="datetimeFigureOut">
              <a:rPr lang="pl-PL" smtClean="0"/>
              <a:t>2024-12-02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peciarnia.pl/137802_piekne_rozowe_roze_cieniowane_tlo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1.xml"/><Relationship Id="rId5" Type="http://schemas.openxmlformats.org/officeDocument/2006/relationships/image" Target="../media/image4.web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ebp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ebp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920856F8-DB0B-CF61-0DB0-8ED8D5D0B8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170601"/>
            <a:ext cx="5715000" cy="5715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781004" y="102789"/>
            <a:ext cx="8136904" cy="3089820"/>
          </a:xfrm>
        </p:spPr>
        <p:txBody>
          <a:bodyPr/>
          <a:lstStyle/>
          <a:p>
            <a:r>
              <a:rPr lang="pl-PL" sz="6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BUDŻET                   GMINY HALINÓW</a:t>
            </a:r>
            <a:br>
              <a:rPr lang="pl-PL" sz="6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6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2025 ROK</a:t>
            </a:r>
            <a:endParaRPr lang="pl-PL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Znalezione obrazy dla zapytania piekne tło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762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F75CA1EA-7F31-DBD1-41C0-5D531FF8DB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3892" y="0"/>
            <a:ext cx="1370108" cy="1584702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F23BEB8D-8085-CF2D-D520-FC7A2B6767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61048"/>
            <a:ext cx="3708074" cy="24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77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29270" y="-53062"/>
            <a:ext cx="1014730" cy="1170940"/>
          </a:xfrm>
          <a:prstGeom prst="rect">
            <a:avLst/>
          </a:prstGeom>
          <a:noFill/>
        </p:spPr>
      </p:pic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xmlns="" id="{C33DB87F-290D-34AD-6A25-A48055FC4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4378928"/>
              </p:ext>
            </p:extLst>
          </p:nvPr>
        </p:nvGraphicFramePr>
        <p:xfrm>
          <a:off x="1443" y="836712"/>
          <a:ext cx="9035053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xmlns="" id="{047CBE70-1F1E-194B-6A10-05DED609C8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8753979"/>
              </p:ext>
            </p:extLst>
          </p:nvPr>
        </p:nvGraphicFramePr>
        <p:xfrm>
          <a:off x="-106061" y="28352"/>
          <a:ext cx="7992888" cy="1008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2425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-531440"/>
            <a:ext cx="8229600" cy="1600200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Fundusz Sołecki 2025r.</a:t>
            </a:r>
          </a:p>
        </p:txBody>
      </p:sp>
      <p:graphicFrame>
        <p:nvGraphicFramePr>
          <p:cNvPr id="4" name="Symbol zastępczy zawartośc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499317"/>
              </p:ext>
            </p:extLst>
          </p:nvPr>
        </p:nvGraphicFramePr>
        <p:xfrm>
          <a:off x="170638" y="1175722"/>
          <a:ext cx="8802724" cy="5436174"/>
        </p:xfrm>
        <a:graphic>
          <a:graphicData uri="http://schemas.openxmlformats.org/drawingml/2006/table">
            <a:tbl>
              <a:tblPr firstRow="1" firstCol="1" bandRow="1"/>
              <a:tblGrid>
                <a:gridCol w="6282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1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Wyszczególnienie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9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Plan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9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9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01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Modernizacja infrastruktury drogowej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286 612,41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5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Rozbudowa i budowa nowych placów zabaw/siłowni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162 950,80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Remont świetlic wiejskich wraz z doposażeniem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76 167,72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548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Środki na doposażenie dla Ochotniczych Straży Pożarnych na terenie Gminy Halinów w celu zapewnienia gotowości bojowej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58 055,20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9035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Organizacja pikników kulturalnych – integracja mieszkańców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43 342,76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461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Pozostałe wydatki (m.in. opracowanie dokumentacji, modernizacja wiat przystankowych, zakup 3 ławek itd.)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31 904,33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699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Organizacja kina plenerowego w Hipolitowie i Okuniewie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30 188,10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828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Modernizacja oświetlenia ulicznego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20 400,38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6022143"/>
                  </a:ext>
                </a:extLst>
              </a:tr>
              <a:tr h="301743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Zakupy materiałów dydaktycznych w jednostkach oświatowych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64835965"/>
                  </a:ext>
                </a:extLst>
              </a:tr>
              <a:tr h="385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Razem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719 621,70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29270" y="0"/>
            <a:ext cx="1014730" cy="11709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651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5139D57-8B7A-CAD9-D089-74376906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01" y="-341346"/>
            <a:ext cx="8229600" cy="1600200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Fundusz Sołecki 2025r.</a:t>
            </a:r>
            <a:endParaRPr lang="pl-PL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xmlns="" id="{76743E76-99E4-3FDB-48C1-B2D6565156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857249"/>
              </p:ext>
            </p:extLst>
          </p:nvPr>
        </p:nvGraphicFramePr>
        <p:xfrm>
          <a:off x="179512" y="1844824"/>
          <a:ext cx="8964488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3EA1FCAA-C02D-8AAE-44BE-342A1B504DF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7884368" y="116632"/>
            <a:ext cx="1014730" cy="11709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807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611560" y="25258"/>
            <a:ext cx="7767021" cy="64472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ZADŁUŻENIE</a:t>
            </a:r>
          </a:p>
          <a:p>
            <a:r>
              <a:rPr lang="pl-PL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GMINY HALINÓW </a:t>
            </a:r>
          </a:p>
        </p:txBody>
      </p:sp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7938269" y="-3113"/>
            <a:ext cx="1014730" cy="1170940"/>
          </a:xfrm>
          <a:prstGeom prst="rect">
            <a:avLst/>
          </a:prstGeom>
          <a:noFill/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851EC9FA-207A-A024-2024-34F27173F8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08" y="1556792"/>
            <a:ext cx="7810500" cy="4886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7997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7223" y="188640"/>
            <a:ext cx="8229600" cy="1600200"/>
          </a:xfrm>
        </p:spPr>
        <p:txBody>
          <a:bodyPr/>
          <a:lstStyle/>
          <a:p>
            <a:r>
              <a:rPr lang="pl-PL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ZESTAWIENIE PLANOWANEGO ZADŁUŻENIA GMINY HALINÓW </a:t>
            </a:r>
          </a:p>
        </p:txBody>
      </p:sp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7938269" y="-3113"/>
            <a:ext cx="1014730" cy="1170940"/>
          </a:xfrm>
          <a:prstGeom prst="rect">
            <a:avLst/>
          </a:prstGeom>
          <a:noFill/>
        </p:spPr>
      </p:pic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987C5D57-3937-B60D-3BC4-74EA38CF8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652898"/>
              </p:ext>
            </p:extLst>
          </p:nvPr>
        </p:nvGraphicFramePr>
        <p:xfrm>
          <a:off x="1648060" y="2564904"/>
          <a:ext cx="5307925" cy="2737774"/>
        </p:xfrm>
        <a:graphic>
          <a:graphicData uri="http://schemas.openxmlformats.org/drawingml/2006/table">
            <a:tbl>
              <a:tblPr/>
              <a:tblGrid>
                <a:gridCol w="3478683">
                  <a:extLst>
                    <a:ext uri="{9D8B030D-6E8A-4147-A177-3AD203B41FA5}">
                      <a16:colId xmlns:a16="http://schemas.microsoft.com/office/drawing/2014/main" xmlns="" val="2672937692"/>
                    </a:ext>
                  </a:extLst>
                </a:gridCol>
                <a:gridCol w="1829242">
                  <a:extLst>
                    <a:ext uri="{9D8B030D-6E8A-4147-A177-3AD203B41FA5}">
                      <a16:colId xmlns:a16="http://schemas.microsoft.com/office/drawing/2014/main" xmlns="" val="3020787955"/>
                    </a:ext>
                  </a:extLst>
                </a:gridCol>
              </a:tblGrid>
              <a:tr h="73555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Wyszczególnienie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Projekt budżetu 2025 r.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6120272"/>
                  </a:ext>
                </a:extLst>
              </a:tr>
              <a:tr h="519471"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Dochody ogółem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152 386 475,00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0167078"/>
                  </a:ext>
                </a:extLst>
              </a:tr>
              <a:tr h="500555"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Kwota długu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55 780 846,00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8548621"/>
                  </a:ext>
                </a:extLst>
              </a:tr>
              <a:tr h="491097"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20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Rozchody /spłaty rat/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4 277 448,00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8032852"/>
                  </a:ext>
                </a:extLst>
              </a:tr>
              <a:tr h="491097"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Wskaźnik zadłużenia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20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36,60 %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26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31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2132856"/>
            <a:ext cx="5385184" cy="1656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Skarbnik Halinowa</a:t>
            </a:r>
          </a:p>
          <a:p>
            <a:pPr marL="0" indent="0" algn="ctr">
              <a:buNone/>
            </a:pPr>
            <a:r>
              <a:rPr lang="pl-PL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Agnieszka </a:t>
            </a:r>
            <a:r>
              <a:rPr lang="pl-PL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Ciszkowska</a:t>
            </a:r>
            <a:endParaRPr lang="pl-PL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755576" y="5805264"/>
            <a:ext cx="43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Sporządził:</a:t>
            </a:r>
          </a:p>
          <a:p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Kamil Kowalczyk</a:t>
            </a:r>
          </a:p>
          <a:p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Kierownik Referatu Dochodów Budżetowych</a:t>
            </a: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7884368" y="116632"/>
            <a:ext cx="1014730" cy="1170940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8A2F1E7D-D2CB-695D-5583-EB7915CC7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429000"/>
            <a:ext cx="2093459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78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25488" y="-315416"/>
            <a:ext cx="8229600" cy="10801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budżetu na 2025 r </a:t>
            </a:r>
            <a:b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zestawienie planowanych wielkości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266942"/>
              </p:ext>
            </p:extLst>
          </p:nvPr>
        </p:nvGraphicFramePr>
        <p:xfrm>
          <a:off x="1" y="750232"/>
          <a:ext cx="9143999" cy="6056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2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8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53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21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Wyszczególnienie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Kwota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3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u="none" strike="noStrike" dirty="0">
                          <a:effectLst/>
                        </a:rPr>
                        <a:t>Dochody ogółem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u="none" strike="noStrike" dirty="0">
                          <a:effectLst/>
                        </a:rPr>
                        <a:t>152 386 475,00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100,00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21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u="none" strike="noStrike" dirty="0">
                          <a:effectLst/>
                        </a:rPr>
                        <a:t>Dochody bieżące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u="none" strike="noStrike" dirty="0">
                          <a:effectLst/>
                        </a:rPr>
                        <a:t>124 693 365,00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81,83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18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u="none" strike="noStrike" dirty="0">
                          <a:effectLst/>
                        </a:rPr>
                        <a:t>Dochody majątkowe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u="none" strike="noStrike" dirty="0">
                          <a:effectLst/>
                        </a:rPr>
                        <a:t>27 693 110,00</a:t>
                      </a: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18,17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18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i="1" u="none" strike="noStrike" dirty="0">
                          <a:effectLst/>
                        </a:rPr>
                        <a:t>w tym, ze sprzedaży majątku</a:t>
                      </a:r>
                      <a:endParaRPr lang="pl-PL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250 002,79</a:t>
                      </a: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i="1" u="none" strike="noStrike" dirty="0">
                          <a:effectLst/>
                        </a:rPr>
                        <a:t>-</a:t>
                      </a:r>
                      <a:endParaRPr lang="pl-PL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73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u="none" strike="noStrike" dirty="0">
                          <a:effectLst/>
                        </a:rPr>
                        <a:t>Wydatki ogółem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u="none" strike="noStrike" dirty="0">
                          <a:effectLst/>
                        </a:rPr>
                        <a:t>162 885 598,00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100,00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521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u="none" strike="noStrike">
                          <a:effectLst/>
                        </a:rPr>
                        <a:t>Wydatki bieżące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u="none" strike="noStrike" dirty="0">
                          <a:effectLst/>
                        </a:rPr>
                        <a:t>105 746 861,00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64,92</a:t>
                      </a: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73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i="1" u="none" strike="noStrike" dirty="0">
                          <a:effectLst/>
                        </a:rPr>
                        <a:t>w tym, na obsługę długu + poręczenia</a:t>
                      </a:r>
                      <a:endParaRPr lang="pl-PL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i="1" u="none" strike="noStrike" dirty="0">
                          <a:effectLst/>
                        </a:rPr>
                        <a:t>3 692 500,00</a:t>
                      </a:r>
                      <a:endParaRPr lang="pl-PL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i="1" u="none" strike="noStrike" dirty="0">
                          <a:effectLst/>
                        </a:rPr>
                        <a:t>-</a:t>
                      </a:r>
                      <a:endParaRPr lang="pl-PL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73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u="none" strike="noStrike" dirty="0">
                          <a:effectLst/>
                        </a:rPr>
                        <a:t>Wydatki majątkowe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u="none" strike="noStrike" dirty="0">
                          <a:effectLst/>
                        </a:rPr>
                        <a:t>57 138 737,00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35,08</a:t>
                      </a: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152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u="none" strike="noStrike" dirty="0">
                          <a:effectLst/>
                        </a:rPr>
                        <a:t>Wynik budżetu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u="none" strike="noStrike" dirty="0">
                          <a:effectLst/>
                        </a:rPr>
                        <a:t>-10 499 123,00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-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096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u="none" strike="noStrike" dirty="0">
                          <a:effectLst/>
                        </a:rPr>
                        <a:t>Przychody ogółem, w tym: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u="none" strike="noStrike" dirty="0">
                          <a:effectLst/>
                        </a:rPr>
                        <a:t>14 776 571,00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100,00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81633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Przychody jednostek samorządu terytorialnego z niewykorzystanych środków pieniężnych na rachunku bieżącym budżetu, wynikająca z rozliczenia dochodów i wydatków nimi finansowanych związanych ze szczególnymi zasadami wykonywania budżetu określonymi w odrębnych ustawach oraz przychody jednostki samorządu terytorialnego wynikające z rozliczenia środków określonych w art. 5 ust. 1 pkt 2 ustawy i dotacji na realizację programu lub zadania finansowanego z udziałem tych środków</a:t>
                      </a: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1 776 571,00</a:t>
                      </a: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12,02</a:t>
                      </a: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73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i="1" u="none" strike="noStrike" dirty="0">
                          <a:effectLst/>
                        </a:rPr>
                        <a:t>Kredyt</a:t>
                      </a:r>
                      <a:endParaRPr lang="pl-PL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i="1" u="none" strike="noStrike" dirty="0">
                          <a:effectLst/>
                          <a:latin typeface="+mn-lt"/>
                        </a:rPr>
                        <a:t>13 000 000</a:t>
                      </a:r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,00</a:t>
                      </a:r>
                      <a:endParaRPr lang="pl-PL" sz="1600" i="1" u="none" strike="noStrike" dirty="0">
                        <a:effectLst/>
                        <a:latin typeface="+mn-lt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87,98</a:t>
                      </a: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9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u="none" strike="noStrike" dirty="0">
                          <a:effectLst/>
                        </a:rPr>
                        <a:t>Rozchody ogółem, w tym: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u="none" strike="noStrike" dirty="0">
                          <a:effectLst/>
                          <a:latin typeface="+mn-lt"/>
                        </a:rPr>
                        <a:t>4 277 448,00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100,00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8692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i="1" u="none" strike="noStrike" dirty="0">
                          <a:effectLst/>
                        </a:rPr>
                        <a:t>Spłaty kredytów</a:t>
                      </a:r>
                      <a:endParaRPr lang="pl-PL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i="1" u="none" strike="noStrike" dirty="0">
                          <a:effectLst/>
                          <a:latin typeface="+mn-lt"/>
                        </a:rPr>
                        <a:t>3 400 000,00</a:t>
                      </a:r>
                      <a:endParaRPr lang="pl-PL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78,48</a:t>
                      </a: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4096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Spłaty pożyczek</a:t>
                      </a: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877 448,00</a:t>
                      </a:r>
                    </a:p>
                  </a:txBody>
                  <a:tcPr marL="7290" marR="7290" marT="7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21,52</a:t>
                      </a:r>
                    </a:p>
                  </a:txBody>
                  <a:tcPr marL="7290" marR="7290" marT="7290" marB="0" anchor="ctr"/>
                </a:tc>
                <a:extLst>
                  <a:ext uri="{0D108BD9-81ED-4DB2-BD59-A6C34878D82A}">
                    <a16:rowId xmlns:a16="http://schemas.microsoft.com/office/drawing/2014/main" xmlns="" val="2991846235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805CD18-8C58-B54F-BD11-B9E66D2BF51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29270" y="-50237"/>
            <a:ext cx="1014730" cy="11709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190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336108" y="476672"/>
            <a:ext cx="7767021" cy="14831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DOCHODY GMINY HALINÓW </a:t>
            </a:r>
          </a:p>
          <a:p>
            <a:r>
              <a:rPr lang="pl-PL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2025 ROK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06552FDB-BAD4-884A-A90F-49FBAB335FB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03129" y="33052"/>
            <a:ext cx="1051242" cy="1149551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577CF71A-3AEA-50E9-33FC-10B658DD7E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8354"/>
            <a:ext cx="914400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8984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600200"/>
          </a:xfrm>
        </p:spPr>
        <p:txBody>
          <a:bodyPr/>
          <a:lstStyle/>
          <a:p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dochodów </a:t>
            </a:r>
            <a:b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Gminy Halinów na 2025 rok</a:t>
            </a: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29270" y="15280"/>
            <a:ext cx="1014730" cy="1170940"/>
          </a:xfrm>
          <a:prstGeom prst="rect">
            <a:avLst/>
          </a:prstGeom>
          <a:noFill/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AC7CD07B-C31A-6359-0081-208C8F689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022300"/>
              </p:ext>
            </p:extLst>
          </p:nvPr>
        </p:nvGraphicFramePr>
        <p:xfrm>
          <a:off x="853666" y="1772816"/>
          <a:ext cx="7436668" cy="4518772"/>
        </p:xfrm>
        <a:graphic>
          <a:graphicData uri="http://schemas.openxmlformats.org/drawingml/2006/table">
            <a:tbl>
              <a:tblPr/>
              <a:tblGrid>
                <a:gridCol w="4002797">
                  <a:extLst>
                    <a:ext uri="{9D8B030D-6E8A-4147-A177-3AD203B41FA5}">
                      <a16:colId xmlns:a16="http://schemas.microsoft.com/office/drawing/2014/main" xmlns="" val="315533805"/>
                    </a:ext>
                  </a:extLst>
                </a:gridCol>
                <a:gridCol w="1970920">
                  <a:extLst>
                    <a:ext uri="{9D8B030D-6E8A-4147-A177-3AD203B41FA5}">
                      <a16:colId xmlns:a16="http://schemas.microsoft.com/office/drawing/2014/main" xmlns="" val="641345109"/>
                    </a:ext>
                  </a:extLst>
                </a:gridCol>
                <a:gridCol w="1462951">
                  <a:extLst>
                    <a:ext uri="{9D8B030D-6E8A-4147-A177-3AD203B41FA5}">
                      <a16:colId xmlns:a16="http://schemas.microsoft.com/office/drawing/2014/main" xmlns="" val="1344119071"/>
                    </a:ext>
                  </a:extLst>
                </a:gridCol>
              </a:tblGrid>
              <a:tr h="97058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PLAN NA 2025 ROK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2697250"/>
                  </a:ext>
                </a:extLst>
              </a:tr>
              <a:tr h="3659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Udziały w podatku dochodowym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73 708 611,10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6161386"/>
                  </a:ext>
                </a:extLst>
              </a:tr>
              <a:tr h="3659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Dochody majątkowe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27 693 110,00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9799836"/>
                  </a:ext>
                </a:extLst>
              </a:tr>
              <a:tr h="3818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Podatki i opłaty lokalne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15 940 000,00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8818306"/>
                  </a:ext>
                </a:extLst>
              </a:tr>
              <a:tr h="3659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Subwencje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14 113 761,70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97987"/>
                  </a:ext>
                </a:extLst>
              </a:tr>
              <a:tr h="4614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Pozostałe dochody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8 057 702,20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2856511"/>
                  </a:ext>
                </a:extLst>
              </a:tr>
              <a:tr h="3659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Opłaty związane z gospodarowaniem odpadami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6 000 000,00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1385945"/>
                  </a:ext>
                </a:extLst>
              </a:tr>
              <a:tr h="3659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Dotacje na bieżące zadania zlecone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5 929 730,00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45736549"/>
                  </a:ext>
                </a:extLst>
              </a:tr>
              <a:tr h="3659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Dotacje na zadania własne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943 560,00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005531"/>
                  </a:ext>
                </a:extLst>
              </a:tr>
              <a:tr h="50915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152 386 475,00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066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80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xmlns="" id="{E269D8C5-1417-2056-B12C-32D442C6DD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155198"/>
              </p:ext>
            </p:extLst>
          </p:nvPr>
        </p:nvGraphicFramePr>
        <p:xfrm>
          <a:off x="143508" y="339489"/>
          <a:ext cx="8856984" cy="617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263037DC-A7AB-D2AB-5098-21436898B1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29270" y="0"/>
            <a:ext cx="1014730" cy="11709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777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354960" y="116632"/>
            <a:ext cx="7767021" cy="1459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WYDATKI GMINY HALINÓW </a:t>
            </a:r>
          </a:p>
          <a:p>
            <a:r>
              <a:rPr lang="pl-PL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2025 ROK</a:t>
            </a:r>
          </a:p>
        </p:txBody>
      </p:sp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21981" y="0"/>
            <a:ext cx="1014730" cy="1170940"/>
          </a:xfrm>
          <a:prstGeom prst="rect">
            <a:avLst/>
          </a:prstGeom>
          <a:noFill/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067CDB52-955C-5C50-F1C0-A7EA695D1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89" y="1722745"/>
            <a:ext cx="9144000" cy="51504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093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29270" y="0"/>
            <a:ext cx="1014730" cy="1170940"/>
          </a:xfrm>
          <a:prstGeom prst="rect">
            <a:avLst/>
          </a:prstGeom>
          <a:noFill/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764743A2-CFDC-C859-6FAF-D71C2C8D80A6}"/>
              </a:ext>
            </a:extLst>
          </p:cNvPr>
          <p:cNvSpPr txBox="1"/>
          <p:nvPr/>
        </p:nvSpPr>
        <p:spPr>
          <a:xfrm>
            <a:off x="1115616" y="254628"/>
            <a:ext cx="6552728" cy="863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pl-PL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WYDATKÓW OGÓŁEM BUDŻETU GMINY HALINÓW NA 2025 ROK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FDFC5967-7CDE-98E7-A0FD-C00053A09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224221"/>
              </p:ext>
            </p:extLst>
          </p:nvPr>
        </p:nvGraphicFramePr>
        <p:xfrm>
          <a:off x="428252" y="1170940"/>
          <a:ext cx="7816156" cy="5580895"/>
        </p:xfrm>
        <a:graphic>
          <a:graphicData uri="http://schemas.openxmlformats.org/drawingml/2006/table">
            <a:tbl>
              <a:tblPr/>
              <a:tblGrid>
                <a:gridCol w="4529977">
                  <a:extLst>
                    <a:ext uri="{9D8B030D-6E8A-4147-A177-3AD203B41FA5}">
                      <a16:colId xmlns:a16="http://schemas.microsoft.com/office/drawing/2014/main" xmlns="" val="971207453"/>
                    </a:ext>
                  </a:extLst>
                </a:gridCol>
                <a:gridCol w="2332121">
                  <a:extLst>
                    <a:ext uri="{9D8B030D-6E8A-4147-A177-3AD203B41FA5}">
                      <a16:colId xmlns:a16="http://schemas.microsoft.com/office/drawing/2014/main" xmlns="" val="2975574471"/>
                    </a:ext>
                  </a:extLst>
                </a:gridCol>
                <a:gridCol w="954058">
                  <a:extLst>
                    <a:ext uri="{9D8B030D-6E8A-4147-A177-3AD203B41FA5}">
                      <a16:colId xmlns:a16="http://schemas.microsoft.com/office/drawing/2014/main" xmlns="" val="2494366868"/>
                    </a:ext>
                  </a:extLst>
                </a:gridCol>
              </a:tblGrid>
              <a:tr h="84354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WYSZCZEGÓLNIENIE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PLAN NA 2025 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4272136"/>
                  </a:ext>
                </a:extLst>
              </a:tr>
              <a:tr h="59462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Oświata i wychowanie oraz edukacyjna opieka wychowawcza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49 525 227,19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1432604"/>
                  </a:ext>
                </a:extLst>
              </a:tr>
              <a:tr h="40209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Utrzymanie, modernizacja i budowa dróg oraz transport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25 803 809,14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1590975"/>
                  </a:ext>
                </a:extLst>
              </a:tr>
              <a:tr h="4563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Administracja publiczna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19 043 045,00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69338563"/>
                  </a:ext>
                </a:extLst>
              </a:tr>
              <a:tr h="42698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Kultura i sport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15 432 936,45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1710227"/>
                  </a:ext>
                </a:extLst>
              </a:tr>
              <a:tr h="53931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Ochrona środowiska i gospodarka komunalna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14 596 113,89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2897385"/>
                  </a:ext>
                </a:extLst>
              </a:tr>
              <a:tr h="3180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Pomoc społeczna i rodzina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13 554 325,00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1958656"/>
                  </a:ext>
                </a:extLst>
              </a:tr>
              <a:tr h="4293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Rolnictwo i łowiectwo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10 648 258,71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6,54%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0810268"/>
                  </a:ext>
                </a:extLst>
              </a:tr>
              <a:tr h="3180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Pozostałe wydatki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8 332 532,62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73759157"/>
                  </a:ext>
                </a:extLst>
              </a:tr>
              <a:tr h="3820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Obsługa długu i poręczenia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3 692 500,00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2348717"/>
                  </a:ext>
                </a:extLst>
              </a:tr>
              <a:tr h="42794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Gospodarka mieszkaniowa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2 256 850,00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9429250"/>
                  </a:ext>
                </a:extLst>
              </a:tr>
              <a:tr h="4425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162 885 598,00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545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06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xmlns="" id="{66760707-6B23-6875-981C-64C0397F76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692745"/>
              </p:ext>
            </p:extLst>
          </p:nvPr>
        </p:nvGraphicFramePr>
        <p:xfrm>
          <a:off x="-468560" y="613734"/>
          <a:ext cx="8820472" cy="60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37F1A4CC-57A7-5178-3854-083D470007B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29270" y="0"/>
            <a:ext cx="1014730" cy="11709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169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7396321"/>
              </p:ext>
            </p:extLst>
          </p:nvPr>
        </p:nvGraphicFramePr>
        <p:xfrm>
          <a:off x="-325052" y="117337"/>
          <a:ext cx="7992888" cy="1008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4" t="18750" r="20567" b="34375"/>
          <a:stretch>
            <a:fillRect/>
          </a:stretch>
        </p:blipFill>
        <p:spPr bwMode="auto">
          <a:xfrm>
            <a:off x="8129270" y="-53062"/>
            <a:ext cx="1014730" cy="1170940"/>
          </a:xfrm>
          <a:prstGeom prst="rect">
            <a:avLst/>
          </a:prstGeom>
          <a:noFill/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E87446C2-11F7-CBA5-FDA6-B91F221F7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048672"/>
              </p:ext>
            </p:extLst>
          </p:nvPr>
        </p:nvGraphicFramePr>
        <p:xfrm>
          <a:off x="561256" y="1102961"/>
          <a:ext cx="7568014" cy="5685162"/>
        </p:xfrm>
        <a:graphic>
          <a:graphicData uri="http://schemas.openxmlformats.org/drawingml/2006/table">
            <a:tbl>
              <a:tblPr/>
              <a:tblGrid>
                <a:gridCol w="4087949">
                  <a:extLst>
                    <a:ext uri="{9D8B030D-6E8A-4147-A177-3AD203B41FA5}">
                      <a16:colId xmlns:a16="http://schemas.microsoft.com/office/drawing/2014/main" xmlns="" val="1861289171"/>
                    </a:ext>
                  </a:extLst>
                </a:gridCol>
                <a:gridCol w="2368435">
                  <a:extLst>
                    <a:ext uri="{9D8B030D-6E8A-4147-A177-3AD203B41FA5}">
                      <a16:colId xmlns:a16="http://schemas.microsoft.com/office/drawing/2014/main" xmlns="" val="193466421"/>
                    </a:ext>
                  </a:extLst>
                </a:gridCol>
                <a:gridCol w="1111630">
                  <a:extLst>
                    <a:ext uri="{9D8B030D-6E8A-4147-A177-3AD203B41FA5}">
                      <a16:colId xmlns:a16="http://schemas.microsoft.com/office/drawing/2014/main" xmlns="" val="1555056480"/>
                    </a:ext>
                  </a:extLst>
                </a:gridCol>
              </a:tblGrid>
              <a:tr h="8895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WYSZCZEGÓLNIENIE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PLAN NA 2025 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6094045"/>
                  </a:ext>
                </a:extLst>
              </a:tr>
              <a:tr h="393715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Utrzymanie, modernizacja i budowa dróg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22 602 835,14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36659559"/>
                  </a:ext>
                </a:extLst>
              </a:tr>
              <a:tr h="33538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Kultura i sport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12 197 585,59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2239157"/>
                  </a:ext>
                </a:extLst>
              </a:tr>
              <a:tr h="33538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Budowa sieci wodociągowej i kanalizacji sanitarnej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10 723 558,71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5464274"/>
                  </a:ext>
                </a:extLst>
              </a:tr>
              <a:tr h="472818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Utworzenie cmentarza komunalnego w gminie Halinów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5 088 855,28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8,91%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0726656"/>
                  </a:ext>
                </a:extLst>
              </a:tr>
              <a:tr h="33538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Gospodarka komunalna i ochrona środowiska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3 076 601,49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5586981"/>
                  </a:ext>
                </a:extLst>
              </a:tr>
              <a:tr h="33538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Gospodarka mieszkaniowa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1 164 650,00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0808103"/>
                  </a:ext>
                </a:extLst>
              </a:tr>
              <a:tr h="33538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Administracja publiczna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1 006 074,00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2312846"/>
                  </a:ext>
                </a:extLst>
              </a:tr>
              <a:tr h="67148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Dofinansowanie zakupu pojazdu ratowniczo-gaśniczego dla OSP w Okuniewie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600 000,00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8697261"/>
                  </a:ext>
                </a:extLst>
              </a:tr>
              <a:tr h="702727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Budowa żłobka na terenie świetlicy wiejskiej w m. Długa Szlachecka gmina Halinów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400 000,00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7470590"/>
                  </a:ext>
                </a:extLst>
              </a:tr>
              <a:tr h="41135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Oświata i wychowanie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278 576,79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3524942"/>
                  </a:ext>
                </a:extLst>
              </a:tr>
              <a:tr h="4666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57 138 737,00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5572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39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3548</TotalTime>
  <Words>713</Words>
  <Application>Microsoft Office PowerPoint</Application>
  <PresentationFormat>Pokaz na ekranie (4:3)</PresentationFormat>
  <Paragraphs>227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Palatino Linotype</vt:lpstr>
      <vt:lpstr>Times New Roman</vt:lpstr>
      <vt:lpstr>Kierownictwo</vt:lpstr>
      <vt:lpstr>BUDŻET                   GMINY HALINÓW NA 2025 ROK</vt:lpstr>
      <vt:lpstr>Projekt budżetu na 2025 r  zestawienie planowanych wielkości</vt:lpstr>
      <vt:lpstr>Prezentacja programu PowerPoint</vt:lpstr>
      <vt:lpstr>Struktura dochodów  Gminy Halinów na 2025 rok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Fundusz Sołecki 2025r.</vt:lpstr>
      <vt:lpstr>Fundusz Sołecki 2025r.</vt:lpstr>
      <vt:lpstr>Prezentacja programu PowerPoint</vt:lpstr>
      <vt:lpstr>ZESTAWIENIE PLANOWANEGO ZADŁUŻENIA GMINY HALINÓW </vt:lpstr>
      <vt:lpstr>Dziękuję za uwagę!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Wykonanie budżetu Gminy Wiązowna za           I półrocze 2015 r.</dc:title>
  <dc:creator>MPrusinska</dc:creator>
  <cp:lastModifiedBy>Ilona Borucka</cp:lastModifiedBy>
  <cp:revision>325</cp:revision>
  <cp:lastPrinted>2023-12-20T10:38:23Z</cp:lastPrinted>
  <dcterms:created xsi:type="dcterms:W3CDTF">2015-09-29T12:56:16Z</dcterms:created>
  <dcterms:modified xsi:type="dcterms:W3CDTF">2024-12-02T11:35:44Z</dcterms:modified>
</cp:coreProperties>
</file>