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08" r:id="rId3"/>
    <p:sldId id="305" r:id="rId4"/>
    <p:sldId id="287" r:id="rId5"/>
    <p:sldId id="309" r:id="rId6"/>
    <p:sldId id="310" r:id="rId7"/>
    <p:sldId id="311" r:id="rId8"/>
    <p:sldId id="329" r:id="rId9"/>
    <p:sldId id="306" r:id="rId10"/>
    <p:sldId id="290" r:id="rId11"/>
    <p:sldId id="312" r:id="rId12"/>
    <p:sldId id="314" r:id="rId13"/>
    <p:sldId id="316" r:id="rId14"/>
    <p:sldId id="315" r:id="rId15"/>
    <p:sldId id="330" r:id="rId16"/>
    <p:sldId id="331" r:id="rId17"/>
    <p:sldId id="318" r:id="rId18"/>
    <p:sldId id="298" r:id="rId19"/>
    <p:sldId id="299" r:id="rId20"/>
    <p:sldId id="323" r:id="rId21"/>
    <p:sldId id="324" r:id="rId22"/>
    <p:sldId id="325" r:id="rId23"/>
    <p:sldId id="326" r:id="rId24"/>
    <p:sldId id="327" r:id="rId25"/>
    <p:sldId id="328" r:id="rId26"/>
  </p:sldIdLst>
  <p:sldSz cx="9144000" cy="6858000" type="screen4x3"/>
  <p:notesSz cx="6792913" cy="99250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106" d="100"/>
          <a:sy n="106" d="100"/>
        </p:scale>
        <p:origin x="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.kowalczyk\AppData\Local\Microsoft\Windows\INetCache\Content.Outlook\9CB9PRUP\Dochody%20unijne%20-ma&#322;e%20tabelk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.kowalczyk\Desktop\Prezentacja%20na%20komisje\2017\I%20p&#243;&#322;rocze%202017%20roku\Nowy%20Arkusz%20programu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739703396182086E-3"/>
          <c:y val="0.33500197510982993"/>
          <c:w val="0.68274070452955882"/>
          <c:h val="0.34584393982035966"/>
        </c:manualLayout>
      </c:layout>
      <c:pie3DChart>
        <c:varyColors val="1"/>
        <c:ser>
          <c:idx val="0"/>
          <c:order val="0"/>
          <c:cat>
            <c:strRef>
              <c:f>Arkusz1!$B$3:$B$12</c:f>
              <c:strCache>
                <c:ptCount val="10"/>
                <c:pt idx="0">
                  <c:v>Subwencje / oświatowa i uzupełniająca</c:v>
                </c:pt>
                <c:pt idx="1">
                  <c:v>Udziały w podatku dochodowym</c:v>
                </c:pt>
                <c:pt idx="2">
                  <c:v>Podatki i opłaty lokalne</c:v>
                </c:pt>
                <c:pt idx="3">
                  <c:v>Dotacje i środki na zadania inwestycyjne</c:v>
                </c:pt>
                <c:pt idx="4">
                  <c:v>Pozostałe dochody</c:v>
                </c:pt>
                <c:pt idx="5">
                  <c:v>Opłaty związane z gospodarowaniem odpadami</c:v>
                </c:pt>
                <c:pt idx="6">
                  <c:v>Dotacje na bieżące zadania zlecone</c:v>
                </c:pt>
                <c:pt idx="7">
                  <c:v>Dotacje na bieżące zadania własne</c:v>
                </c:pt>
                <c:pt idx="8">
                  <c:v>Dotacje na zadania współfinansowane środkami unijnymi /bieżące i majątkowe/</c:v>
                </c:pt>
                <c:pt idx="9">
                  <c:v>Sprzedaż majątki</c:v>
                </c:pt>
              </c:strCache>
            </c:strRef>
          </c:cat>
          <c:val>
            <c:numRef>
              <c:f>Arkusz1!$C$3:$C$12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6D-4438-9942-019AFF44A95A}"/>
            </c:ext>
          </c:extLst>
        </c:ser>
        <c:ser>
          <c:idx val="1"/>
          <c:order val="1"/>
          <c:cat>
            <c:strRef>
              <c:f>Arkusz1!$B$3:$B$12</c:f>
              <c:strCache>
                <c:ptCount val="10"/>
                <c:pt idx="0">
                  <c:v>Subwencje / oświatowa i uzupełniająca</c:v>
                </c:pt>
                <c:pt idx="1">
                  <c:v>Udziały w podatku dochodowym</c:v>
                </c:pt>
                <c:pt idx="2">
                  <c:v>Podatki i opłaty lokalne</c:v>
                </c:pt>
                <c:pt idx="3">
                  <c:v>Dotacje i środki na zadania inwestycyjne</c:v>
                </c:pt>
                <c:pt idx="4">
                  <c:v>Pozostałe dochody</c:v>
                </c:pt>
                <c:pt idx="5">
                  <c:v>Opłaty związane z gospodarowaniem odpadami</c:v>
                </c:pt>
                <c:pt idx="6">
                  <c:v>Dotacje na bieżące zadania zlecone</c:v>
                </c:pt>
                <c:pt idx="7">
                  <c:v>Dotacje na bieżące zadania własne</c:v>
                </c:pt>
                <c:pt idx="8">
                  <c:v>Dotacje na zadania współfinansowane środkami unijnymi /bieżące i majątkowe/</c:v>
                </c:pt>
                <c:pt idx="9">
                  <c:v>Sprzedaż majątki</c:v>
                </c:pt>
              </c:strCache>
            </c:strRef>
          </c:cat>
          <c:val>
            <c:numRef>
              <c:f>Arkusz1!$D$3:$D$12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6D-4438-9942-019AFF44A95A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6D-4438-9942-019AFF44A9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6D-4438-9942-019AFF44A9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6D-4438-9942-019AFF44A9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6D-4438-9942-019AFF44A9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6D-4438-9942-019AFF44A95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B6D-4438-9942-019AFF44A95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B6D-4438-9942-019AFF44A95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B6D-4438-9942-019AFF44A95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B6D-4438-9942-019AFF44A95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B6D-4438-9942-019AFF44A9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Arkusz1!$B$3:$B$12</c:f>
              <c:strCache>
                <c:ptCount val="10"/>
                <c:pt idx="0">
                  <c:v>Subwencje / oświatowa i uzupełniająca</c:v>
                </c:pt>
                <c:pt idx="1">
                  <c:v>Udziały w podatku dochodowym</c:v>
                </c:pt>
                <c:pt idx="2">
                  <c:v>Podatki i opłaty lokalne</c:v>
                </c:pt>
                <c:pt idx="3">
                  <c:v>Dotacje i środki na zadania inwestycyjne</c:v>
                </c:pt>
                <c:pt idx="4">
                  <c:v>Pozostałe dochody</c:v>
                </c:pt>
                <c:pt idx="5">
                  <c:v>Opłaty związane z gospodarowaniem odpadami</c:v>
                </c:pt>
                <c:pt idx="6">
                  <c:v>Dotacje na bieżące zadania zlecone</c:v>
                </c:pt>
                <c:pt idx="7">
                  <c:v>Dotacje na bieżące zadania własne</c:v>
                </c:pt>
                <c:pt idx="8">
                  <c:v>Dotacje na zadania współfinansowane środkami unijnymi /bieżące i majątkowe/</c:v>
                </c:pt>
                <c:pt idx="9">
                  <c:v>Sprzedaż majątki</c:v>
                </c:pt>
              </c:strCache>
            </c:strRef>
          </c:cat>
          <c:val>
            <c:numRef>
              <c:f>Arkusz1!$E$3:$E$12</c:f>
              <c:numCache>
                <c:formatCode>0.00%</c:formatCode>
                <c:ptCount val="10"/>
                <c:pt idx="0">
                  <c:v>0.28071875685158948</c:v>
                </c:pt>
                <c:pt idx="1">
                  <c:v>0.21645982174116529</c:v>
                </c:pt>
                <c:pt idx="2">
                  <c:v>0.16774176642548994</c:v>
                </c:pt>
                <c:pt idx="3">
                  <c:v>0.10009490343014606</c:v>
                </c:pt>
                <c:pt idx="4">
                  <c:v>6.4828214263009706E-2</c:v>
                </c:pt>
                <c:pt idx="5">
                  <c:v>5.6562457713576597E-2</c:v>
                </c:pt>
                <c:pt idx="6">
                  <c:v>5.564043133689156E-2</c:v>
                </c:pt>
                <c:pt idx="7">
                  <c:v>4.3951765925156039E-2</c:v>
                </c:pt>
                <c:pt idx="8">
                  <c:v>1.4000651311112859E-2</c:v>
                </c:pt>
                <c:pt idx="9">
                  <c:v>1.2310018625496523E-6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BB6D-4438-9942-019AFF44A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792279428875719"/>
          <c:y val="5.2810524495778954E-3"/>
          <c:w val="0.37181753373248139"/>
          <c:h val="0.99123884189151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12227984667719"/>
          <c:y val="4.7165512668553858E-2"/>
          <c:w val="0.77992534234340571"/>
          <c:h val="0.46016428225145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'Struktura wydatków'!$E$2</c:f>
              <c:strCache>
                <c:ptCount val="1"/>
                <c:pt idx="0">
                  <c:v>% wykonania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3.4920226281761283E-17"/>
                  <c:y val="1.08300701711985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B5-4E4A-BD06-0836151D1E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920226281761283E-17"/>
                  <c:y val="1.0830070171198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B5-4E4A-BD06-0836151D1EF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047616190833716E-3"/>
                  <c:y val="7.2019538120789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B5-4E4A-BD06-0836151D1E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7.2019538120789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B5-4E4A-BD06-0836151D1EF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047616190834415E-3"/>
                  <c:y val="-3.68239526527958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DB5-4E4A-BD06-0836151D1EF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238092952666973E-2"/>
                  <c:y val="-4.25146674459981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DB5-4E4A-BD06-0836151D1EF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6190464763334865E-3"/>
                  <c:y val="-1.5175239448537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DB5-4E4A-BD06-0836151D1EF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4.453727089659325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DB5-4E4A-BD06-0836151D1E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'Struktura wydatków'!$B$3:$B$15</c:f>
              <c:strCache>
                <c:ptCount val="13"/>
                <c:pt idx="0">
                  <c:v>Oświata i edukacyjna opieka wychowawcza</c:v>
                </c:pt>
                <c:pt idx="1">
                  <c:v>Gospodarka komunalna i ochrona środowiska</c:v>
                </c:pt>
                <c:pt idx="2">
                  <c:v>Transport i łączność</c:v>
                </c:pt>
                <c:pt idx="3">
                  <c:v>Pomoc społeczna i rodzina </c:v>
                </c:pt>
                <c:pt idx="4">
                  <c:v>Administracja publiczna</c:v>
                </c:pt>
                <c:pt idx="5">
                  <c:v>Kultura i sport</c:v>
                </c:pt>
                <c:pt idx="6">
                  <c:v>Gospodarka mieszkaniowa </c:v>
                </c:pt>
                <c:pt idx="7">
                  <c:v>Rolnictwo i łowiectwo</c:v>
                </c:pt>
                <c:pt idx="8">
                  <c:v>Obsługa długu, poręczenia i gwarancje</c:v>
                </c:pt>
                <c:pt idx="9">
                  <c:v>Pozostałe wydatki</c:v>
                </c:pt>
                <c:pt idx="10">
                  <c:v>Bezpieczeństwo publiczne i ochrona przeciwpożarowa</c:v>
                </c:pt>
                <c:pt idx="11">
                  <c:v>Ochrona zdrowia </c:v>
                </c:pt>
                <c:pt idx="12">
                  <c:v>Działalność usługowa</c:v>
                </c:pt>
              </c:strCache>
            </c:strRef>
          </c:cat>
          <c:val>
            <c:numRef>
              <c:f>'Struktura wydatków'!$E$3:$E$15</c:f>
              <c:numCache>
                <c:formatCode>0.00%</c:formatCode>
                <c:ptCount val="13"/>
                <c:pt idx="0">
                  <c:v>0.36063940668653238</c:v>
                </c:pt>
                <c:pt idx="1">
                  <c:v>0.13973360797217832</c:v>
                </c:pt>
                <c:pt idx="2">
                  <c:v>0.13654162251473703</c:v>
                </c:pt>
                <c:pt idx="3">
                  <c:v>0.11041690830037959</c:v>
                </c:pt>
                <c:pt idx="4">
                  <c:v>0.10389547204856125</c:v>
                </c:pt>
                <c:pt idx="5">
                  <c:v>6.2533414641073537E-2</c:v>
                </c:pt>
                <c:pt idx="6">
                  <c:v>2.3910899257153621E-2</c:v>
                </c:pt>
                <c:pt idx="7">
                  <c:v>2.2463453331804793E-2</c:v>
                </c:pt>
                <c:pt idx="8">
                  <c:v>1.7319744227402574E-2</c:v>
                </c:pt>
                <c:pt idx="9">
                  <c:v>1.2263702485868288E-2</c:v>
                </c:pt>
                <c:pt idx="10">
                  <c:v>6.51598827793432E-3</c:v>
                </c:pt>
                <c:pt idx="11">
                  <c:v>3.3751975060166417E-3</c:v>
                </c:pt>
                <c:pt idx="12">
                  <c:v>3.9058275035753635E-4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DB5-4E4A-BD06-0836151D1E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05104864"/>
        <c:axId val="1305103776"/>
      </c:barChart>
      <c:catAx>
        <c:axId val="130510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5103776"/>
        <c:crosses val="autoZero"/>
        <c:auto val="1"/>
        <c:lblAlgn val="ctr"/>
        <c:lblOffset val="100"/>
        <c:noMultiLvlLbl val="0"/>
      </c:catAx>
      <c:valAx>
        <c:axId val="13051037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510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1872917409967E-3"/>
          <c:y val="0.17534482237710192"/>
          <c:w val="0.59764801790488453"/>
          <c:h val="0.8002297669156580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336" cy="496809"/>
          </a:xfrm>
          <a:prstGeom prst="rect">
            <a:avLst/>
          </a:prstGeom>
        </p:spPr>
        <p:txBody>
          <a:bodyPr vert="horz" lIns="91099" tIns="45550" rIns="91099" bIns="4555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6992" y="0"/>
            <a:ext cx="2944336" cy="496809"/>
          </a:xfrm>
          <a:prstGeom prst="rect">
            <a:avLst/>
          </a:prstGeom>
        </p:spPr>
        <p:txBody>
          <a:bodyPr vert="horz" lIns="91099" tIns="45550" rIns="91099" bIns="45550" rtlCol="0"/>
          <a:lstStyle>
            <a:lvl1pPr algn="r">
              <a:defRPr sz="1200"/>
            </a:lvl1pPr>
          </a:lstStyle>
          <a:p>
            <a:fld id="{2169E608-3E34-44E7-90D9-B4D671E04A8F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9" tIns="45550" rIns="91099" bIns="4555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977" y="4714123"/>
            <a:ext cx="5434965" cy="4466510"/>
          </a:xfrm>
          <a:prstGeom prst="rect">
            <a:avLst/>
          </a:prstGeom>
        </p:spPr>
        <p:txBody>
          <a:bodyPr vert="horz" lIns="91099" tIns="45550" rIns="91099" bIns="4555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6657"/>
            <a:ext cx="2944336" cy="496808"/>
          </a:xfrm>
          <a:prstGeom prst="rect">
            <a:avLst/>
          </a:prstGeom>
        </p:spPr>
        <p:txBody>
          <a:bodyPr vert="horz" lIns="91099" tIns="45550" rIns="91099" bIns="4555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6992" y="9426657"/>
            <a:ext cx="2944336" cy="496808"/>
          </a:xfrm>
          <a:prstGeom prst="rect">
            <a:avLst/>
          </a:prstGeom>
        </p:spPr>
        <p:txBody>
          <a:bodyPr vert="horz" lIns="91099" tIns="45550" rIns="91099" bIns="45550" rtlCol="0" anchor="b"/>
          <a:lstStyle>
            <a:lvl1pPr algn="r">
              <a:defRPr sz="1200"/>
            </a:lvl1pPr>
          </a:lstStyle>
          <a:p>
            <a:fld id="{E9AD6D38-9AE7-4474-A2ED-CB95C2A77C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75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D6D38-9AE7-4474-A2ED-CB95C2A77C1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97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7FA3B-C404-4317-B0BC-953931111309}" type="datetimeFigureOut">
              <a:rPr lang="pl-PL" smtClean="0"/>
              <a:t>2024-06-20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apeciarnia.pl/137802_piekne_rozowe_roze_cieniowane_tlo" TargetMode="Externa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" y="38100"/>
            <a:ext cx="920739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9830" y="758180"/>
            <a:ext cx="7772400" cy="4320480"/>
          </a:xfrm>
        </p:spPr>
        <p:txBody>
          <a:bodyPr/>
          <a:lstStyle/>
          <a:p>
            <a:r>
              <a:rPr lang="pl-PL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Wykonanie Budżetu Gminy Halinów                                    za 2023 rok</a:t>
            </a:r>
          </a:p>
        </p:txBody>
      </p:sp>
      <p:pic>
        <p:nvPicPr>
          <p:cNvPr id="3" name="Obraz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7419625" y="38100"/>
            <a:ext cx="1374770" cy="1440160"/>
          </a:xfrm>
          <a:prstGeom prst="rect">
            <a:avLst/>
          </a:prstGeom>
          <a:noFill/>
        </p:spPr>
      </p:pic>
      <p:sp>
        <p:nvSpPr>
          <p:cNvPr id="4" name="AutoShape 2" descr="Znalezione obrazy dla zapytania piekne tło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piekne tło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07975" y="-609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27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675456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>
                <a:solidFill>
                  <a:schemeClr val="tx1"/>
                </a:solidFill>
              </a:rPr>
              <a:t>Wykonanie wydatków w 2023r</a:t>
            </a:r>
            <a:endParaRPr lang="pl-PL" sz="3600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9270" y="0"/>
            <a:ext cx="1014730" cy="1170940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4F502090-64EA-ACC3-5A08-32C6F72E0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8" y="1036330"/>
            <a:ext cx="8229600" cy="57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B8CC1E-0994-455D-AB29-7DE253FA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Struktura wydatków                                       Gminy Halinów w 2023r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8AC8728-B0DE-4A27-8A0D-9F36B6FE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90" y="0"/>
            <a:ext cx="1012024" cy="1170533"/>
          </a:xfrm>
          <a:prstGeom prst="rect">
            <a:avLst/>
          </a:prstGeom>
        </p:spPr>
      </p:pic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78390AA1-EC13-D07E-84F2-B035E1E06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355734"/>
              </p:ext>
            </p:extLst>
          </p:nvPr>
        </p:nvGraphicFramePr>
        <p:xfrm>
          <a:off x="323528" y="1170533"/>
          <a:ext cx="8800686" cy="568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228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olny kształt 2">
            <a:extLst>
              <a:ext uri="{FF2B5EF4-FFF2-40B4-BE49-F238E27FC236}">
                <a16:creationId xmlns:a16="http://schemas.microsoft.com/office/drawing/2014/main" xmlns="" id="{4DF83341-B342-4960-9D94-E7525EBD546E}"/>
              </a:ext>
            </a:extLst>
          </p:cNvPr>
          <p:cNvSpPr/>
          <p:nvPr/>
        </p:nvSpPr>
        <p:spPr>
          <a:xfrm>
            <a:off x="461694" y="4212033"/>
            <a:ext cx="8502793" cy="2529334"/>
          </a:xfrm>
          <a:custGeom>
            <a:avLst/>
            <a:gdLst>
              <a:gd name="connsiteX0" fmla="*/ 0 w 7921100"/>
              <a:gd name="connsiteY0" fmla="*/ 0 h 297675"/>
              <a:gd name="connsiteX1" fmla="*/ 7921100 w 7921100"/>
              <a:gd name="connsiteY1" fmla="*/ 0 h 297675"/>
              <a:gd name="connsiteX2" fmla="*/ 7921100 w 7921100"/>
              <a:gd name="connsiteY2" fmla="*/ 297675 h 297675"/>
              <a:gd name="connsiteX3" fmla="*/ 0 w 7921100"/>
              <a:gd name="connsiteY3" fmla="*/ 297675 h 297675"/>
              <a:gd name="connsiteX4" fmla="*/ 0 w 7921100"/>
              <a:gd name="connsiteY4" fmla="*/ 0 h 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00" h="297675">
                <a:moveTo>
                  <a:pt x="0" y="0"/>
                </a:moveTo>
                <a:lnTo>
                  <a:pt x="7921100" y="0"/>
                </a:lnTo>
                <a:lnTo>
                  <a:pt x="7921100" y="297675"/>
                </a:lnTo>
                <a:lnTo>
                  <a:pt x="0" y="297675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14765" tIns="124968" rIns="614765" bIns="56896" numCol="1" spcCol="1270" anchor="ctr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400" dirty="0"/>
              <a:t> gospodarka ściekowa i ochrona wód 6 630 809,43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400" dirty="0"/>
              <a:t> gospodarka odpadami komunalnymi 4 968 648,07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400" dirty="0"/>
              <a:t> oczyszczanie miast i wsi 331 432,90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400" dirty="0"/>
              <a:t> utrzymanie zieleni 125 201,37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400" dirty="0"/>
              <a:t> ochrona powietrza atmosferycznego i klimatu 218 387,22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400" dirty="0"/>
              <a:t> schroniska dla zwierząt 62 400,89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400" dirty="0"/>
              <a:t> oświetlenie ulic, placów i dróg 4 656 959,48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400" dirty="0"/>
              <a:t> pozostała działalność 533 877,85 zł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A0DD2E54-E412-427B-A259-091593B011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pl-PL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Wydatki 2023r - uszczegółowienie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23E7220-B6CA-4536-A2C5-E27C6EEB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76" y="0"/>
            <a:ext cx="1012024" cy="1170533"/>
          </a:xfrm>
          <a:prstGeom prst="rect">
            <a:avLst/>
          </a:prstGeom>
        </p:spPr>
      </p:pic>
      <p:sp>
        <p:nvSpPr>
          <p:cNvPr id="8" name="Dowolny kształt 8">
            <a:extLst>
              <a:ext uri="{FF2B5EF4-FFF2-40B4-BE49-F238E27FC236}">
                <a16:creationId xmlns:a16="http://schemas.microsoft.com/office/drawing/2014/main" xmlns="" id="{4AC811CE-0C57-8BB5-BAC1-05F3BD37B083}"/>
              </a:ext>
            </a:extLst>
          </p:cNvPr>
          <p:cNvSpPr/>
          <p:nvPr/>
        </p:nvSpPr>
        <p:spPr>
          <a:xfrm>
            <a:off x="1072956" y="836712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Oświata i edukacyjna opieka wychowawcza 45 575 957,30zł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olny kształt 13">
            <a:extLst>
              <a:ext uri="{FF2B5EF4-FFF2-40B4-BE49-F238E27FC236}">
                <a16:creationId xmlns:a16="http://schemas.microsoft.com/office/drawing/2014/main" xmlns="" id="{C6F534B2-C565-DA50-5BCD-A088A5CE0D7F}"/>
              </a:ext>
            </a:extLst>
          </p:cNvPr>
          <p:cNvSpPr/>
          <p:nvPr/>
        </p:nvSpPr>
        <p:spPr>
          <a:xfrm>
            <a:off x="457200" y="1300790"/>
            <a:ext cx="8404578" cy="2128210"/>
          </a:xfrm>
          <a:custGeom>
            <a:avLst/>
            <a:gdLst>
              <a:gd name="connsiteX0" fmla="*/ 0 w 7921100"/>
              <a:gd name="connsiteY0" fmla="*/ 0 h 945000"/>
              <a:gd name="connsiteX1" fmla="*/ 7921100 w 7921100"/>
              <a:gd name="connsiteY1" fmla="*/ 0 h 945000"/>
              <a:gd name="connsiteX2" fmla="*/ 7921100 w 7921100"/>
              <a:gd name="connsiteY2" fmla="*/ 945000 h 945000"/>
              <a:gd name="connsiteX3" fmla="*/ 0 w 7921100"/>
              <a:gd name="connsiteY3" fmla="*/ 945000 h 945000"/>
              <a:gd name="connsiteX4" fmla="*/ 0 w 7921100"/>
              <a:gd name="connsiteY4" fmla="*/ 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00" h="945000">
                <a:moveTo>
                  <a:pt x="0" y="0"/>
                </a:moveTo>
                <a:lnTo>
                  <a:pt x="7921100" y="0"/>
                </a:lnTo>
                <a:lnTo>
                  <a:pt x="7921100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4765" tIns="124968" rIns="614765" bIns="56896" numCol="1" spcCol="1270" anchor="ctr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</a:t>
            </a:r>
            <a:r>
              <a:rPr lang="pl-PL" sz="1200" dirty="0"/>
              <a:t>szkoły podstawowe 21 274 702,88 zł</a:t>
            </a:r>
            <a:endParaRPr lang="pl-PL" sz="1200" kern="1200" dirty="0">
              <a:latin typeface="+mn-lt"/>
            </a:endParaRP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przedszkola, oddziały przedszkolne i inne formy wychowania przedszkolnego 15 535 074,49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świetlice szkolne 963 402,38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dowożenie uczniów 1 477 123,86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komisje egzaminacyjne oraz dokształcanie i doskonalenie nauczycieli 140 353,66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zadania wymagające stosowania specjalnej organizacji nauki i metod pracy 3 680 456,11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podręczniki 231 895,87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wczesne wspomaganie rozwoju dziecka 117 932,73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pomoc materialna dla uczniów o charakterze socjalnym i motywacyjnym 91 989,46zł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l-PL" sz="1200" kern="1200" dirty="0">
              <a:latin typeface="+mn-lt"/>
            </a:endParaRPr>
          </a:p>
        </p:txBody>
      </p:sp>
      <p:sp>
        <p:nvSpPr>
          <p:cNvPr id="10" name="Dowolny kształt 8">
            <a:extLst>
              <a:ext uri="{FF2B5EF4-FFF2-40B4-BE49-F238E27FC236}">
                <a16:creationId xmlns:a16="http://schemas.microsoft.com/office/drawing/2014/main" xmlns="" id="{6E5EF396-5080-17EC-EB45-B0C1809CA419}"/>
              </a:ext>
            </a:extLst>
          </p:cNvPr>
          <p:cNvSpPr/>
          <p:nvPr/>
        </p:nvSpPr>
        <p:spPr>
          <a:xfrm>
            <a:off x="899592" y="3571323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Gospodarka komunalna i ochrona środowiska 17 658 893,71 zł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A0DD2E54-E412-427B-A259-091593B011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l"/>
            <a:r>
              <a:rPr lang="pl-PL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cd…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23E7220-B6CA-4536-A2C5-E27C6EEB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76" y="0"/>
            <a:ext cx="1012024" cy="1170533"/>
          </a:xfrm>
          <a:prstGeom prst="rect">
            <a:avLst/>
          </a:prstGeom>
        </p:spPr>
      </p:pic>
      <p:sp>
        <p:nvSpPr>
          <p:cNvPr id="19" name="Dowolny kształt 13">
            <a:extLst>
              <a:ext uri="{FF2B5EF4-FFF2-40B4-BE49-F238E27FC236}">
                <a16:creationId xmlns:a16="http://schemas.microsoft.com/office/drawing/2014/main" xmlns="" id="{F0AFC871-ABCC-41AF-893B-DD52FB79A1E8}"/>
              </a:ext>
            </a:extLst>
          </p:cNvPr>
          <p:cNvSpPr/>
          <p:nvPr/>
        </p:nvSpPr>
        <p:spPr>
          <a:xfrm>
            <a:off x="242110" y="3356992"/>
            <a:ext cx="8457066" cy="3168352"/>
          </a:xfrm>
          <a:custGeom>
            <a:avLst/>
            <a:gdLst>
              <a:gd name="connsiteX0" fmla="*/ 0 w 7921100"/>
              <a:gd name="connsiteY0" fmla="*/ 0 h 945000"/>
              <a:gd name="connsiteX1" fmla="*/ 7921100 w 7921100"/>
              <a:gd name="connsiteY1" fmla="*/ 0 h 945000"/>
              <a:gd name="connsiteX2" fmla="*/ 7921100 w 7921100"/>
              <a:gd name="connsiteY2" fmla="*/ 945000 h 945000"/>
              <a:gd name="connsiteX3" fmla="*/ 0 w 7921100"/>
              <a:gd name="connsiteY3" fmla="*/ 945000 h 945000"/>
              <a:gd name="connsiteX4" fmla="*/ 0 w 7921100"/>
              <a:gd name="connsiteY4" fmla="*/ 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00" h="945000">
                <a:moveTo>
                  <a:pt x="0" y="0"/>
                </a:moveTo>
                <a:lnTo>
                  <a:pt x="7921100" y="0"/>
                </a:lnTo>
                <a:lnTo>
                  <a:pt x="7921100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4765" tIns="124968" rIns="614765" bIns="56896" numCol="1" spcCol="1270" anchor="ctr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domy pomocy społecznej 434 548,33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ośrodki wsparcia 14 129,70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zadania w zakresie przeciwdziałania przemocy w rodzinie 19 598,95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zasiłki stałe, okresowe i pomoc w naturze 539 450,70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ośrodki pomocy społecznej 1 613 083,77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usługi opiekuńcze 79 746,28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doż</a:t>
            </a:r>
            <a:r>
              <a:rPr lang="pl-PL" sz="1200" dirty="0"/>
              <a:t>ywianie 138 156,06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ś</a:t>
            </a:r>
            <a:r>
              <a:rPr lang="pl-PL" sz="1200" dirty="0"/>
              <a:t>wiadczenia wychowawcze 3 109,22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świadczenia rodzinne, świadczenia z funduszu alimentacyjnego 5 233 658,83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Karta Dużej Rodziny 2 320,00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wspieranie rodziny 196 886,97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rodziny zastępcze oraz placówki opiekuńczo wychowawcze 109 224,60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budowa żłobka na terenie świetlicy wiejskiej w m. Długa Szlachecka 3 299 909,35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funkcjonowanie Gminnego Żłobka „Kraina Smyka” 1 789 478,98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l-PL" sz="1200" kern="1200" dirty="0">
              <a:latin typeface="+mn-lt"/>
            </a:endParaRPr>
          </a:p>
        </p:txBody>
      </p:sp>
      <p:sp>
        <p:nvSpPr>
          <p:cNvPr id="9" name="Dowolny kształt 13">
            <a:extLst>
              <a:ext uri="{FF2B5EF4-FFF2-40B4-BE49-F238E27FC236}">
                <a16:creationId xmlns:a16="http://schemas.microsoft.com/office/drawing/2014/main" xmlns="" id="{7C3C95B3-6F26-5D63-A47D-DBF4EC9D9A8A}"/>
              </a:ext>
            </a:extLst>
          </p:cNvPr>
          <p:cNvSpPr/>
          <p:nvPr/>
        </p:nvSpPr>
        <p:spPr>
          <a:xfrm>
            <a:off x="421282" y="1306539"/>
            <a:ext cx="8404578" cy="1170533"/>
          </a:xfrm>
          <a:custGeom>
            <a:avLst/>
            <a:gdLst>
              <a:gd name="connsiteX0" fmla="*/ 0 w 7921100"/>
              <a:gd name="connsiteY0" fmla="*/ 0 h 945000"/>
              <a:gd name="connsiteX1" fmla="*/ 7921100 w 7921100"/>
              <a:gd name="connsiteY1" fmla="*/ 0 h 945000"/>
              <a:gd name="connsiteX2" fmla="*/ 7921100 w 7921100"/>
              <a:gd name="connsiteY2" fmla="*/ 945000 h 945000"/>
              <a:gd name="connsiteX3" fmla="*/ 0 w 7921100"/>
              <a:gd name="connsiteY3" fmla="*/ 945000 h 945000"/>
              <a:gd name="connsiteX4" fmla="*/ 0 w 7921100"/>
              <a:gd name="connsiteY4" fmla="*/ 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00" h="945000">
                <a:moveTo>
                  <a:pt x="0" y="0"/>
                </a:moveTo>
                <a:lnTo>
                  <a:pt x="7921100" y="0"/>
                </a:lnTo>
                <a:lnTo>
                  <a:pt x="7921100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4765" tIns="124968" rIns="614765" bIns="56896" numCol="1" spcCol="1270" anchor="ctr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</a:t>
            </a:r>
            <a:r>
              <a:rPr lang="pl-PL" sz="1200" dirty="0"/>
              <a:t>lokalny transport drogowy /ZTM/ 589 349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drogi publiczne gminne 13 221 942,13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konserwacja przystanków komunikacyjnych 154 159,97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l-PL" sz="1200" dirty="0"/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l-PL" sz="1200" kern="1200" dirty="0">
              <a:latin typeface="+mn-lt"/>
            </a:endParaRPr>
          </a:p>
        </p:txBody>
      </p:sp>
      <p:sp>
        <p:nvSpPr>
          <p:cNvPr id="10" name="Dowolny kształt 8">
            <a:extLst>
              <a:ext uri="{FF2B5EF4-FFF2-40B4-BE49-F238E27FC236}">
                <a16:creationId xmlns:a16="http://schemas.microsoft.com/office/drawing/2014/main" xmlns="" id="{32312F77-17AD-FCCA-7F12-BC4CCCEF8251}"/>
              </a:ext>
            </a:extLst>
          </p:cNvPr>
          <p:cNvSpPr/>
          <p:nvPr/>
        </p:nvSpPr>
        <p:spPr>
          <a:xfrm>
            <a:off x="1072956" y="836712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i łączność 17 255 505,20 zł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olny kształt 8">
            <a:extLst>
              <a:ext uri="{FF2B5EF4-FFF2-40B4-BE49-F238E27FC236}">
                <a16:creationId xmlns:a16="http://schemas.microsoft.com/office/drawing/2014/main" xmlns="" id="{0BCF6976-2545-6F92-E06C-FBFE37752242}"/>
              </a:ext>
            </a:extLst>
          </p:cNvPr>
          <p:cNvSpPr/>
          <p:nvPr/>
        </p:nvSpPr>
        <p:spPr>
          <a:xfrm>
            <a:off x="971600" y="2780928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społeczna i rodzina 13 953 983,41 zł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olny kształt 13">
            <a:extLst>
              <a:ext uri="{FF2B5EF4-FFF2-40B4-BE49-F238E27FC236}">
                <a16:creationId xmlns:a16="http://schemas.microsoft.com/office/drawing/2014/main" xmlns="" id="{50AAE608-6EE3-48B0-9D0A-2839EAF437EB}"/>
              </a:ext>
            </a:extLst>
          </p:cNvPr>
          <p:cNvSpPr/>
          <p:nvPr/>
        </p:nvSpPr>
        <p:spPr>
          <a:xfrm>
            <a:off x="238510" y="3740508"/>
            <a:ext cx="8641200" cy="2856843"/>
          </a:xfrm>
          <a:custGeom>
            <a:avLst/>
            <a:gdLst>
              <a:gd name="connsiteX0" fmla="*/ 0 w 7921100"/>
              <a:gd name="connsiteY0" fmla="*/ 0 h 945000"/>
              <a:gd name="connsiteX1" fmla="*/ 7921100 w 7921100"/>
              <a:gd name="connsiteY1" fmla="*/ 0 h 945000"/>
              <a:gd name="connsiteX2" fmla="*/ 7921100 w 7921100"/>
              <a:gd name="connsiteY2" fmla="*/ 945000 h 945000"/>
              <a:gd name="connsiteX3" fmla="*/ 0 w 7921100"/>
              <a:gd name="connsiteY3" fmla="*/ 945000 h 945000"/>
              <a:gd name="connsiteX4" fmla="*/ 0 w 7921100"/>
              <a:gd name="connsiteY4" fmla="*/ 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00" h="945000">
                <a:moveTo>
                  <a:pt x="0" y="0"/>
                </a:moveTo>
                <a:lnTo>
                  <a:pt x="7921100" y="0"/>
                </a:lnTo>
                <a:lnTo>
                  <a:pt x="7921100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4765" tIns="124968" rIns="614765" bIns="56896" numCol="1" spcCol="1270" anchor="ctr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zadania w zakresie kultury 37 438,83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domy i ośrodki kultury, świetlice i kluby 1 944 235,23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biblioteki 1 332 183,27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ochrona i opieka nad zabytkami 25 000,00 zł</a:t>
            </a:r>
          </a:p>
          <a:p>
            <a:pPr marL="171450" lvl="1" indent="-1714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200" dirty="0"/>
              <a:t>pozostałe wydatki : </a:t>
            </a:r>
            <a:r>
              <a:rPr lang="pl-PL" sz="1200" i="1" dirty="0"/>
              <a:t>min. inwestycje;</a:t>
            </a:r>
          </a:p>
          <a:p>
            <a:pPr marL="0" lvl="1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sz="1200" i="1" dirty="0"/>
              <a:t>- pn. „Modernizacja i przebudowa Domu Kultury w Halinowie – kulturowego przystanku na szlaku Wielkiego Gościńca Litewskiego” - kwota 13 419,30 zł </a:t>
            </a:r>
          </a:p>
          <a:p>
            <a:pPr marL="171450" lvl="1" indent="-1714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pl-PL" sz="1200" i="1" dirty="0"/>
              <a:t>pn. „Utworzenie parku rekreacyjnego wokół Domu Kultury w Halinowie” wraz z wydatkami poza projektem - kwota 3 051 167,25 zł </a:t>
            </a:r>
          </a:p>
          <a:p>
            <a:pPr marL="171450" lvl="1" indent="-1714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200" kern="1200" dirty="0">
                <a:latin typeface="+mn-lt"/>
              </a:rPr>
              <a:t>obi</a:t>
            </a:r>
            <a:r>
              <a:rPr lang="pl-PL" sz="1200" dirty="0"/>
              <a:t>ekty sportowe 1 150 235,57 zł</a:t>
            </a:r>
          </a:p>
          <a:p>
            <a:pPr marL="171450" lvl="1" indent="-1714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l-PL" sz="1200" kern="1200" dirty="0">
                <a:latin typeface="+mn-lt"/>
              </a:rPr>
              <a:t> pozostałe zadania w zakresie kultury fizycznej 348 487,23 zł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BC7C3144-929A-49C9-97F7-D498D9C476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cd…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DAC3374-D520-4E14-8B4A-ED59D4035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76" y="0"/>
            <a:ext cx="1012024" cy="1170533"/>
          </a:xfrm>
          <a:prstGeom prst="rect">
            <a:avLst/>
          </a:prstGeom>
        </p:spPr>
      </p:pic>
      <p:sp>
        <p:nvSpPr>
          <p:cNvPr id="6" name="Dowolny kształt 13">
            <a:extLst>
              <a:ext uri="{FF2B5EF4-FFF2-40B4-BE49-F238E27FC236}">
                <a16:creationId xmlns:a16="http://schemas.microsoft.com/office/drawing/2014/main" xmlns="" id="{D09A28B8-8E7B-47C6-B02D-DF02AF7AEADC}"/>
              </a:ext>
            </a:extLst>
          </p:cNvPr>
          <p:cNvSpPr/>
          <p:nvPr/>
        </p:nvSpPr>
        <p:spPr>
          <a:xfrm>
            <a:off x="251400" y="1205502"/>
            <a:ext cx="8641200" cy="1791450"/>
          </a:xfrm>
          <a:custGeom>
            <a:avLst/>
            <a:gdLst>
              <a:gd name="connsiteX0" fmla="*/ 0 w 7921100"/>
              <a:gd name="connsiteY0" fmla="*/ 0 h 945000"/>
              <a:gd name="connsiteX1" fmla="*/ 7921100 w 7921100"/>
              <a:gd name="connsiteY1" fmla="*/ 0 h 945000"/>
              <a:gd name="connsiteX2" fmla="*/ 7921100 w 7921100"/>
              <a:gd name="connsiteY2" fmla="*/ 945000 h 945000"/>
              <a:gd name="connsiteX3" fmla="*/ 0 w 7921100"/>
              <a:gd name="connsiteY3" fmla="*/ 945000 h 945000"/>
              <a:gd name="connsiteX4" fmla="*/ 0 w 7921100"/>
              <a:gd name="connsiteY4" fmla="*/ 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00" h="945000">
                <a:moveTo>
                  <a:pt x="0" y="0"/>
                </a:moveTo>
                <a:lnTo>
                  <a:pt x="7921100" y="0"/>
                </a:lnTo>
                <a:lnTo>
                  <a:pt x="7921100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4765" tIns="124968" rIns="614765" bIns="56896" numCol="1" spcCol="1270" anchor="ctr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dotacja dla Starostwa Powiatowego w Mińsku Mazowieckim na zadania z zakresu administracji architektoniczno-budowlanej 147 878,00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funkcjonowanie Rady Gminy 234 470,97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zadania zlecone wynikające z ustawy o aktach stanu cywilnego, o ewidencji ludności i dowodach osobistych 158 701,00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funkcjonowanie Urzędu Miejskiego 10 790 645,49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dziania promocyjne 45 942,01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koszty związane z działalności Centrum Usług Wspólnych 1 497 708,99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pozostała działalność 254 487,69 zł</a:t>
            </a:r>
          </a:p>
        </p:txBody>
      </p:sp>
      <p:sp>
        <p:nvSpPr>
          <p:cNvPr id="13" name="Dowolny kształt 8">
            <a:extLst>
              <a:ext uri="{FF2B5EF4-FFF2-40B4-BE49-F238E27FC236}">
                <a16:creationId xmlns:a16="http://schemas.microsoft.com/office/drawing/2014/main" xmlns="" id="{A1DE60EC-E12F-D085-2F5C-2FCB99330503}"/>
              </a:ext>
            </a:extLst>
          </p:cNvPr>
          <p:cNvSpPr/>
          <p:nvPr/>
        </p:nvSpPr>
        <p:spPr>
          <a:xfrm>
            <a:off x="1072956" y="764704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Administracja publiczna 13 129 834,15 zł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olny kształt 8">
            <a:extLst>
              <a:ext uri="{FF2B5EF4-FFF2-40B4-BE49-F238E27FC236}">
                <a16:creationId xmlns:a16="http://schemas.microsoft.com/office/drawing/2014/main" xmlns="" id="{9457EEC4-2FA9-100E-2184-9159F0FDB9F4}"/>
              </a:ext>
            </a:extLst>
          </p:cNvPr>
          <p:cNvSpPr/>
          <p:nvPr/>
        </p:nvSpPr>
        <p:spPr>
          <a:xfrm>
            <a:off x="1052272" y="3129618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Kultura i sport 7 902 686,68 zł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8">
            <a:extLst>
              <a:ext uri="{FF2B5EF4-FFF2-40B4-BE49-F238E27FC236}">
                <a16:creationId xmlns:a16="http://schemas.microsoft.com/office/drawing/2014/main" xmlns="" id="{12960F62-23F2-8465-4571-3FCBBDF4AB37}"/>
              </a:ext>
            </a:extLst>
          </p:cNvPr>
          <p:cNvSpPr/>
          <p:nvPr/>
        </p:nvSpPr>
        <p:spPr>
          <a:xfrm>
            <a:off x="1072956" y="764704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Gospodarka mieszkaniowa 3 021 749,99 zł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olny kształt 13">
            <a:extLst>
              <a:ext uri="{FF2B5EF4-FFF2-40B4-BE49-F238E27FC236}">
                <a16:creationId xmlns:a16="http://schemas.microsoft.com/office/drawing/2014/main" xmlns="" id="{9FFF6919-4912-608A-5CB6-175BDF68FC20}"/>
              </a:ext>
            </a:extLst>
          </p:cNvPr>
          <p:cNvSpPr/>
          <p:nvPr/>
        </p:nvSpPr>
        <p:spPr>
          <a:xfrm>
            <a:off x="251399" y="2977348"/>
            <a:ext cx="8641200" cy="811692"/>
          </a:xfrm>
          <a:custGeom>
            <a:avLst/>
            <a:gdLst>
              <a:gd name="connsiteX0" fmla="*/ 0 w 7921100"/>
              <a:gd name="connsiteY0" fmla="*/ 0 h 945000"/>
              <a:gd name="connsiteX1" fmla="*/ 7921100 w 7921100"/>
              <a:gd name="connsiteY1" fmla="*/ 0 h 945000"/>
              <a:gd name="connsiteX2" fmla="*/ 7921100 w 7921100"/>
              <a:gd name="connsiteY2" fmla="*/ 945000 h 945000"/>
              <a:gd name="connsiteX3" fmla="*/ 0 w 7921100"/>
              <a:gd name="connsiteY3" fmla="*/ 945000 h 945000"/>
              <a:gd name="connsiteX4" fmla="*/ 0 w 7921100"/>
              <a:gd name="connsiteY4" fmla="*/ 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00" h="945000">
                <a:moveTo>
                  <a:pt x="0" y="0"/>
                </a:moveTo>
                <a:lnTo>
                  <a:pt x="7921100" y="0"/>
                </a:lnTo>
                <a:lnTo>
                  <a:pt x="7921100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4765" tIns="124968" rIns="614765" bIns="56896" numCol="1" spcCol="1270" anchor="ctr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</a:t>
            </a:r>
            <a:r>
              <a:rPr lang="pl-PL" sz="1200" dirty="0"/>
              <a:t>dofinansowanie komendy powiatowej w Mińsku Mazowieckim 19 800,00 zł</a:t>
            </a:r>
            <a:endParaRPr lang="pl-PL" sz="1200" kern="1200" dirty="0">
              <a:latin typeface="+mn-lt"/>
            </a:endParaRP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koszty utrzymania gotowości bojowej OSP 460 310,95 zł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dirty="0"/>
              <a:t> zarządzanie kryzysowe 9 660,00 zł</a:t>
            </a:r>
            <a:endParaRPr lang="pl-PL" sz="1200" kern="1200" dirty="0">
              <a:latin typeface="+mn-lt"/>
            </a:endParaRPr>
          </a:p>
        </p:txBody>
      </p:sp>
      <p:sp>
        <p:nvSpPr>
          <p:cNvPr id="4" name="Dowolny kształt 8">
            <a:extLst>
              <a:ext uri="{FF2B5EF4-FFF2-40B4-BE49-F238E27FC236}">
                <a16:creationId xmlns:a16="http://schemas.microsoft.com/office/drawing/2014/main" xmlns="" id="{8ACFA9E4-D739-1969-210B-F40180BD3818}"/>
              </a:ext>
            </a:extLst>
          </p:cNvPr>
          <p:cNvSpPr/>
          <p:nvPr/>
        </p:nvSpPr>
        <p:spPr>
          <a:xfrm>
            <a:off x="1086387" y="1340768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Rolnictwo i łowiectwo 2 838 828,40 zł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olny kształt 8">
            <a:extLst>
              <a:ext uri="{FF2B5EF4-FFF2-40B4-BE49-F238E27FC236}">
                <a16:creationId xmlns:a16="http://schemas.microsoft.com/office/drawing/2014/main" xmlns="" id="{4AF8BEA9-9F2F-7464-A8CD-CDE87D4F3CD4}"/>
              </a:ext>
            </a:extLst>
          </p:cNvPr>
          <p:cNvSpPr/>
          <p:nvPr/>
        </p:nvSpPr>
        <p:spPr>
          <a:xfrm>
            <a:off x="1072956" y="1916832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Obsługa długu, poręczenia i gwarancje 2 188 789,99 zł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olny kształt 8">
            <a:extLst>
              <a:ext uri="{FF2B5EF4-FFF2-40B4-BE49-F238E27FC236}">
                <a16:creationId xmlns:a16="http://schemas.microsoft.com/office/drawing/2014/main" xmlns="" id="{808CFD3B-E8E4-9E55-3EDB-D996AD025A48}"/>
              </a:ext>
            </a:extLst>
          </p:cNvPr>
          <p:cNvSpPr/>
          <p:nvPr/>
        </p:nvSpPr>
        <p:spPr>
          <a:xfrm>
            <a:off x="1055390" y="2463584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Bezpieczeństwo publiczne i ochrona przeciwpożarowa 823 460,77 zł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olny kształt 8">
            <a:extLst>
              <a:ext uri="{FF2B5EF4-FFF2-40B4-BE49-F238E27FC236}">
                <a16:creationId xmlns:a16="http://schemas.microsoft.com/office/drawing/2014/main" xmlns="" id="{444C2AFC-3045-A0B5-967D-15967087BDD3}"/>
              </a:ext>
            </a:extLst>
          </p:cNvPr>
          <p:cNvSpPr/>
          <p:nvPr/>
        </p:nvSpPr>
        <p:spPr>
          <a:xfrm>
            <a:off x="1051134" y="3913270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Ochrona zdrowia 426 542,01 zł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olny kształt 13">
            <a:extLst>
              <a:ext uri="{FF2B5EF4-FFF2-40B4-BE49-F238E27FC236}">
                <a16:creationId xmlns:a16="http://schemas.microsoft.com/office/drawing/2014/main" xmlns="" id="{8B58CA2A-1757-3283-5D2C-5D12136A126C}"/>
              </a:ext>
            </a:extLst>
          </p:cNvPr>
          <p:cNvSpPr/>
          <p:nvPr/>
        </p:nvSpPr>
        <p:spPr>
          <a:xfrm>
            <a:off x="233833" y="4475037"/>
            <a:ext cx="8641200" cy="811692"/>
          </a:xfrm>
          <a:custGeom>
            <a:avLst/>
            <a:gdLst>
              <a:gd name="connsiteX0" fmla="*/ 0 w 7921100"/>
              <a:gd name="connsiteY0" fmla="*/ 0 h 945000"/>
              <a:gd name="connsiteX1" fmla="*/ 7921100 w 7921100"/>
              <a:gd name="connsiteY1" fmla="*/ 0 h 945000"/>
              <a:gd name="connsiteX2" fmla="*/ 7921100 w 7921100"/>
              <a:gd name="connsiteY2" fmla="*/ 945000 h 945000"/>
              <a:gd name="connsiteX3" fmla="*/ 0 w 7921100"/>
              <a:gd name="connsiteY3" fmla="*/ 945000 h 945000"/>
              <a:gd name="connsiteX4" fmla="*/ 0 w 7921100"/>
              <a:gd name="connsiteY4" fmla="*/ 0 h 9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00" h="945000">
                <a:moveTo>
                  <a:pt x="0" y="0"/>
                </a:moveTo>
                <a:lnTo>
                  <a:pt x="7921100" y="0"/>
                </a:lnTo>
                <a:lnTo>
                  <a:pt x="7921100" y="945000"/>
                </a:lnTo>
                <a:lnTo>
                  <a:pt x="0" y="945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4765" tIns="124968" rIns="614765" bIns="56896" numCol="1" spcCol="1270" anchor="ctr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</a:t>
            </a:r>
            <a:r>
              <a:rPr lang="pl-PL" sz="1200" dirty="0"/>
              <a:t>utrzymanie budynku ośrodka zdrowia w Okuniewie 45 239,70 zł</a:t>
            </a:r>
            <a:endParaRPr lang="pl-PL" sz="1200" kern="1200" dirty="0">
              <a:latin typeface="+mn-lt"/>
            </a:endParaRP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1200" kern="1200" dirty="0">
                <a:latin typeface="+mn-lt"/>
              </a:rPr>
              <a:t> </a:t>
            </a:r>
            <a:r>
              <a:rPr lang="pl-PL" sz="1200" dirty="0"/>
              <a:t>przeciwdziałanie alkoholizmowi 381 302,31 zł</a:t>
            </a:r>
            <a:endParaRPr lang="pl-PL" sz="1200" kern="1200" dirty="0">
              <a:latin typeface="+mn-lt"/>
            </a:endParaRPr>
          </a:p>
        </p:txBody>
      </p:sp>
      <p:sp>
        <p:nvSpPr>
          <p:cNvPr id="9" name="Dowolny kształt 8">
            <a:extLst>
              <a:ext uri="{FF2B5EF4-FFF2-40B4-BE49-F238E27FC236}">
                <a16:creationId xmlns:a16="http://schemas.microsoft.com/office/drawing/2014/main" xmlns="" id="{B6509B89-2468-C07B-69F9-5824DB75B45D}"/>
              </a:ext>
            </a:extLst>
          </p:cNvPr>
          <p:cNvSpPr/>
          <p:nvPr/>
        </p:nvSpPr>
        <p:spPr>
          <a:xfrm>
            <a:off x="899592" y="5594909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usługowa 49 360,06 zł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2C3405-5430-F5C3-BE57-462DB49D5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10" y="0"/>
            <a:ext cx="8229600" cy="692696"/>
          </a:xfrm>
        </p:spPr>
        <p:txBody>
          <a:bodyPr/>
          <a:lstStyle/>
          <a:p>
            <a:r>
              <a:rPr lang="pl-PL" sz="3200" dirty="0">
                <a:solidFill>
                  <a:schemeClr val="tx1"/>
                </a:solidFill>
              </a:rPr>
              <a:t>Fundusz sołecki za 2023 rok</a:t>
            </a:r>
            <a:endParaRPr lang="pl-PL" sz="32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C0D2DAA0-CB9D-919A-3512-2FE6DB4D61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7938269" y="-3113"/>
            <a:ext cx="1014730" cy="1170940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2691829-D7F5-076D-707F-6FCBCDB3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92696"/>
            <a:ext cx="7658100" cy="24003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83484B1-7FC6-0A6C-76DA-D65B09803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31" y="3145053"/>
            <a:ext cx="75819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1600200"/>
          </a:xfrm>
        </p:spPr>
        <p:txBody>
          <a:bodyPr/>
          <a:lstStyle/>
          <a:p>
            <a:r>
              <a:rPr lang="pl-PL" sz="3600" dirty="0">
                <a:solidFill>
                  <a:schemeClr val="tx1"/>
                </a:solidFill>
              </a:rPr>
              <a:t>Kierunki inwestowania                           Gminy Halinów  w 2023 r.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/>
        </p:nvGraphicFramePr>
        <p:xfrm>
          <a:off x="0" y="548680"/>
          <a:ext cx="8952194" cy="668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9270" y="-53062"/>
            <a:ext cx="1014730" cy="1170940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18875CA-240F-7683-AF20-C09C7A823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558725"/>
            <a:ext cx="8352928" cy="52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 zadłuże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663876" y="5070600"/>
            <a:ext cx="7767021" cy="6447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z="4400" dirty="0">
                <a:solidFill>
                  <a:schemeClr val="tx1"/>
                </a:solidFill>
              </a:rPr>
              <a:t>Zadłużenie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7938269" y="-3113"/>
            <a:ext cx="1014730" cy="1170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9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456" y="0"/>
            <a:ext cx="8229600" cy="1600200"/>
          </a:xfrm>
        </p:spPr>
        <p:txBody>
          <a:bodyPr/>
          <a:lstStyle/>
          <a:p>
            <a:r>
              <a:rPr lang="pl-PL" sz="4000" dirty="0">
                <a:solidFill>
                  <a:schemeClr val="tx1"/>
                </a:solidFill>
              </a:rPr>
              <a:t>Zestawienie zadłużenia Gminy Halinów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7938269" y="-3113"/>
            <a:ext cx="1014730" cy="1170940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38590"/>
              </p:ext>
            </p:extLst>
          </p:nvPr>
        </p:nvGraphicFramePr>
        <p:xfrm>
          <a:off x="1619672" y="2276872"/>
          <a:ext cx="5400600" cy="269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Wyszczególnienie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Budżet 2023r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Dochody ogółem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106 994 151,68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Kwota długu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40 135 742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Rozchody /spłaty rat/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6 642 448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Obsługa długu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/>
                        <a:t>2 188 790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none" strike="noStrike" dirty="0">
                          <a:effectLst/>
                        </a:rPr>
                        <a:t>Wskaźnik zadłużenia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17,26%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Wskaźnik obsługi długu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/>
                        <a:t>5,45%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3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53993F-EED0-45B7-86B9-5C2D5DAA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21" y="-315416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800" dirty="0">
                <a:solidFill>
                  <a:schemeClr val="tx1"/>
                </a:solidFill>
              </a:rPr>
              <a:t>Wykonanie budżetu 2023r 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– zestawienie podstawowych wielkości</a:t>
            </a:r>
          </a:p>
        </p:txBody>
      </p:sp>
      <p:graphicFrame>
        <p:nvGraphicFramePr>
          <p:cNvPr id="8" name="Symbol zastępczy zawartości 5">
            <a:extLst>
              <a:ext uri="{FF2B5EF4-FFF2-40B4-BE49-F238E27FC236}">
                <a16:creationId xmlns:a16="http://schemas.microsoft.com/office/drawing/2014/main" xmlns="" id="{F6458508-7437-BE5B-359A-A7EDF2E39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393921"/>
              </p:ext>
            </p:extLst>
          </p:nvPr>
        </p:nvGraphicFramePr>
        <p:xfrm>
          <a:off x="251520" y="1097360"/>
          <a:ext cx="8434201" cy="5690143"/>
        </p:xfrm>
        <a:graphic>
          <a:graphicData uri="http://schemas.openxmlformats.org/drawingml/2006/table">
            <a:tbl>
              <a:tblPr/>
              <a:tblGrid>
                <a:gridCol w="4486525">
                  <a:extLst>
                    <a:ext uri="{9D8B030D-6E8A-4147-A177-3AD203B41FA5}">
                      <a16:colId xmlns:a16="http://schemas.microsoft.com/office/drawing/2014/main" xmlns="" val="3851707030"/>
                    </a:ext>
                  </a:extLst>
                </a:gridCol>
                <a:gridCol w="1440843">
                  <a:extLst>
                    <a:ext uri="{9D8B030D-6E8A-4147-A177-3AD203B41FA5}">
                      <a16:colId xmlns:a16="http://schemas.microsoft.com/office/drawing/2014/main" xmlns="" val="527865656"/>
                    </a:ext>
                  </a:extLst>
                </a:gridCol>
                <a:gridCol w="1440843">
                  <a:extLst>
                    <a:ext uri="{9D8B030D-6E8A-4147-A177-3AD203B41FA5}">
                      <a16:colId xmlns:a16="http://schemas.microsoft.com/office/drawing/2014/main" xmlns="" val="1593277392"/>
                    </a:ext>
                  </a:extLst>
                </a:gridCol>
                <a:gridCol w="1065990">
                  <a:extLst>
                    <a:ext uri="{9D8B030D-6E8A-4147-A177-3AD203B41FA5}">
                      <a16:colId xmlns:a16="http://schemas.microsoft.com/office/drawing/2014/main" xmlns="" val="1683952832"/>
                    </a:ext>
                  </a:extLst>
                </a:gridCol>
              </a:tblGrid>
              <a:tr h="536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Wyszczególnienie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Plan na 31.12.2023r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Wykonanie na 31.12.2023r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%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2550291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Dochody ogółem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103 989 742,33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106 994 151,68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102,89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6792468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dochody bieżące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89 197 475,37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95 217 180,92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106,75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9289681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dochody majątkowe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14 792 266,96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11 776 970,76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79,62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5941227"/>
                  </a:ext>
                </a:extLst>
              </a:tr>
              <a:tr h="23973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w tym ze sprzedaży majątku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131,71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87,81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1751463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Wydatki ogółem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147 031 872,38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126 375 422,25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85,95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0924919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Wydatki bieżące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93 167 847,73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82 970 144,83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89,05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9630258"/>
                  </a:ext>
                </a:extLst>
              </a:tr>
              <a:tr h="26736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w tym na obsługę długu + poręczenia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2 696 000,00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2 188 789,99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81,19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5753077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Wydatki majątkowe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53 864 024,65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43 405 277,42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80,58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796348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Wynik budżetu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- 43 042 130,05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- 19 381 270,57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45,03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9771569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Przychody ogółem, w tym: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49 684 578,05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49 684 578,05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8769683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kredyty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11 000 000,00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11 000 000,00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3808418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pożyczki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2456086"/>
                  </a:ext>
                </a:extLst>
              </a:tr>
              <a:tr h="60720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przychody jednostek samorządu terytorialnego z niewykorzystanych środków pieniężnych na rachunku bieżącym budżetu wynikających z rozliczenia dochodów i wydatków nimi finansowanych związanych ze szczególnymi zasadami wykonania budżetu określonymi w</a:t>
                      </a:r>
                    </a:p>
                    <a:p>
                      <a:pPr algn="l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odrębnych ustawach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12 978 791,71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12 978 791,71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100,00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5659356"/>
                  </a:ext>
                </a:extLst>
              </a:tr>
              <a:tr h="38350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przychody jednostek samorządu terytorialnego z wynikających z rozliczenia środków określonych w art. 5 ust. 1 pkt 2 ustawy i dotacji na realizację programu, projektu lub zadania finansowanego z udziałem tych</a:t>
                      </a:r>
                    </a:p>
                    <a:p>
                      <a:pPr algn="l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Środków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225 000,00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225 000,00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100,00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8088466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wolne środki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25 480 786,34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25 480 786,34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100,00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067011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Rozchody ogółem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6 642 448,00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6 642 448,00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100,00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7589715"/>
                  </a:ext>
                </a:extLst>
              </a:tr>
              <a:tr h="25566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w tym spłata kredytów i pożyczek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3 642 448,00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3 642 448,00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ctr" rtl="0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100,00</a:t>
                      </a:r>
                    </a:p>
                    <a:p>
                      <a:pPr algn="ctr" rtl="0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611962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7D3B469-ADAA-4A54-981B-58E01DFB3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52" y="-43857"/>
            <a:ext cx="1377815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00886FE-602C-4013-AEE1-C548177A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>
                <a:solidFill>
                  <a:schemeClr val="tx1"/>
                </a:solidFill>
              </a:rPr>
              <a:t>Sprawozdanie finansowe </a:t>
            </a:r>
            <a:br>
              <a:rPr lang="pl-PL" sz="4800" dirty="0">
                <a:solidFill>
                  <a:schemeClr val="tx1"/>
                </a:solidFill>
              </a:rPr>
            </a:br>
            <a:r>
              <a:rPr lang="pl-PL" sz="4800" dirty="0">
                <a:solidFill>
                  <a:schemeClr val="tx1"/>
                </a:solidFill>
              </a:rPr>
              <a:t>za 2023 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486A824-4CFA-48AA-A427-912B3736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1"/>
                </a:solidFill>
              </a:rPr>
              <a:t>Sprawozdanie finansowe – bilans organu </a:t>
            </a:r>
            <a:br>
              <a:rPr lang="pl-PL" b="1" u="sng" dirty="0">
                <a:solidFill>
                  <a:schemeClr val="tx1"/>
                </a:solidFill>
              </a:rPr>
            </a:br>
            <a:r>
              <a:rPr lang="pl-PL" b="1" u="sng" dirty="0">
                <a:solidFill>
                  <a:schemeClr val="tx1"/>
                </a:solidFill>
              </a:rPr>
              <a:t>za 2023 rok</a:t>
            </a:r>
          </a:p>
          <a:p>
            <a:pPr marL="0" indent="0">
              <a:buNone/>
            </a:pPr>
            <a:endParaRPr lang="pl-PL" b="1" u="sng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1"/>
                </a:solidFill>
              </a:rPr>
              <a:t>Sprawozdanie finansowe za 2023 rok – bilans łączny</a:t>
            </a:r>
          </a:p>
          <a:p>
            <a:pPr marL="0" indent="0">
              <a:buNone/>
            </a:pPr>
            <a:endParaRPr lang="pl-PL" b="1" u="sng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1"/>
                </a:solidFill>
              </a:rPr>
              <a:t>Zestawienie zmian w funduszu jednostek – łącznie za 2023 rok</a:t>
            </a:r>
          </a:p>
          <a:p>
            <a:pPr marL="0" indent="0">
              <a:buNone/>
            </a:pPr>
            <a:endParaRPr lang="pl-PL" b="1" u="sng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u="sng" dirty="0">
                <a:solidFill>
                  <a:schemeClr val="tx1"/>
                </a:solidFill>
              </a:rPr>
              <a:t>Rachunek zysków i strat jednostki – łącznie za 2023 rok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A975B28-7028-492D-A54B-BBBF010BBF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7938269" y="-3113"/>
            <a:ext cx="1014730" cy="1170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D87C46-0C95-4409-98E3-584A22F3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600200"/>
          </a:xfrm>
        </p:spPr>
        <p:txBody>
          <a:bodyPr/>
          <a:lstStyle/>
          <a:p>
            <a:r>
              <a:rPr lang="pl-PL" sz="4800" dirty="0">
                <a:solidFill>
                  <a:schemeClr val="tx1"/>
                </a:solidFill>
              </a:rPr>
              <a:t>Bilans organu za 2023 rok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F6F7B531-9513-44BD-8681-4FEB86A080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8074" y="0"/>
            <a:ext cx="1014730" cy="1170940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AFCC3D3-6E1B-7890-5F0A-1346BCE65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19" y="2348880"/>
            <a:ext cx="8258761" cy="275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xmlns="" id="{DE76B516-F6F8-4E77-936D-CAED12289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01" y="-692034"/>
            <a:ext cx="8229600" cy="1600200"/>
          </a:xfrm>
        </p:spPr>
        <p:txBody>
          <a:bodyPr/>
          <a:lstStyle/>
          <a:p>
            <a:r>
              <a:rPr lang="pl-PL" sz="4000" dirty="0">
                <a:solidFill>
                  <a:schemeClr val="tx1"/>
                </a:solidFill>
              </a:rPr>
              <a:t>Bilans łączny za 2023 rok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B0F3BD0-3DAA-4C53-8356-470C8F1C19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7938269" y="-3113"/>
            <a:ext cx="1014730" cy="1170940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BBE8548-4A76-8167-25C4-345E20B16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7992888" cy="57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xmlns="" id="{37A62C93-EB12-4FFE-8DB3-3EBE06B7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" y="-390525"/>
            <a:ext cx="8229600" cy="939205"/>
          </a:xfrm>
        </p:spPr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</a:rPr>
              <a:t>Zestawienie zmian w funduszu jednostek – łącznie za 2023 rok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FD60CB6-3710-46BF-A773-C09B42EF72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06370" y="8032"/>
            <a:ext cx="1014730" cy="1170940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71D9EA8-AEE5-5679-0F30-053229FD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99453"/>
            <a:ext cx="6336704" cy="60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xmlns="" id="{EF9C9C95-D273-430B-A661-3E19F1BD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" y="0"/>
            <a:ext cx="8229600" cy="1600200"/>
          </a:xfrm>
        </p:spPr>
        <p:txBody>
          <a:bodyPr/>
          <a:lstStyle/>
          <a:p>
            <a:r>
              <a:rPr lang="pl-PL" sz="4400" dirty="0">
                <a:solidFill>
                  <a:schemeClr val="tx1"/>
                </a:solidFill>
              </a:rPr>
              <a:t>Rachunek zysków i strat jednostek łącznie za 2023 rok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5AF2953-BE66-449D-A232-3E73C0A5D7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06370" y="8032"/>
            <a:ext cx="1014730" cy="1170940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9FF1987-6419-184F-E825-49B0066EF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94" y="1637985"/>
            <a:ext cx="8229600" cy="50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71F24C18-5A42-47E3-AFA4-A7975669C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FDF4A02-123F-49A1-B640-6BFA8CAABC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9270" y="0"/>
            <a:ext cx="1014730" cy="1170940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47AF096-1315-4D3E-90C3-8B1C91AE2A01}"/>
              </a:ext>
            </a:extLst>
          </p:cNvPr>
          <p:cNvSpPr txBox="1"/>
          <p:nvPr/>
        </p:nvSpPr>
        <p:spPr>
          <a:xfrm>
            <a:off x="251520" y="530120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Burmistrz Halinowa - Adam Ciszkowski</a:t>
            </a:r>
          </a:p>
          <a:p>
            <a:r>
              <a:rPr lang="pl-PL" sz="2400" b="1" dirty="0"/>
              <a:t>Skarbnik Halinowa - Aneta Leleń</a:t>
            </a:r>
          </a:p>
        </p:txBody>
      </p:sp>
    </p:spTree>
    <p:extLst>
      <p:ext uri="{BB962C8B-B14F-4D97-AF65-F5344CB8AC3E}">
        <p14:creationId xmlns:p14="http://schemas.microsoft.com/office/powerpoint/2010/main" val="69076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 doch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54782" cy="43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743337" y="5229200"/>
            <a:ext cx="7767021" cy="6447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tx1"/>
                </a:solidFill>
              </a:rPr>
              <a:t>Gminy Halinów w 2023 roku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7956376" y="0"/>
            <a:ext cx="1014730" cy="1170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34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894" y="12596"/>
            <a:ext cx="8229600" cy="14019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>
                <a:solidFill>
                  <a:schemeClr val="tx1"/>
                </a:solidFill>
              </a:rPr>
              <a:t>Realizacja dochodów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Gminy Halinów w 2023r.</a:t>
            </a: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7956376" y="0"/>
            <a:ext cx="1014730" cy="1170940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439DE9CA-379C-F32B-72DF-1B1E60E8F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4" y="1695450"/>
            <a:ext cx="8468024" cy="41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ED627D-B0FF-4170-9416-4522F1DD9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>
                <a:solidFill>
                  <a:schemeClr val="tx1"/>
                </a:solidFill>
              </a:rPr>
              <a:t>Struktura dochodów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Gminy Halinów w 2023r.</a:t>
            </a:r>
            <a:endParaRPr lang="pl-PL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CBD9950-776B-4A85-80F7-9E49E23E9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44624"/>
            <a:ext cx="1018120" cy="1170533"/>
          </a:xfrm>
          <a:prstGeom prst="rect">
            <a:avLst/>
          </a:prstGeom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xmlns="" id="{551EB42A-8428-741E-C88B-D48E72C875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252063"/>
              </p:ext>
            </p:extLst>
          </p:nvPr>
        </p:nvGraphicFramePr>
        <p:xfrm>
          <a:off x="323528" y="1600200"/>
          <a:ext cx="8820472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493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A5AE86-1C3E-419A-88CE-8EB58AB6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0265"/>
          </a:xfrm>
        </p:spPr>
        <p:txBody>
          <a:bodyPr/>
          <a:lstStyle/>
          <a:p>
            <a:r>
              <a:rPr lang="pl-PL" sz="3200" dirty="0">
                <a:solidFill>
                  <a:schemeClr val="tx1"/>
                </a:solidFill>
              </a:rPr>
              <a:t>Najważniejsze źródła dochodów w 2023r.</a:t>
            </a:r>
            <a:endParaRPr lang="pl-PL" sz="32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5041C03-5FFD-4514-8085-00EB77F2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740" y="-63866"/>
            <a:ext cx="1018120" cy="1170533"/>
          </a:xfrm>
          <a:prstGeom prst="rect">
            <a:avLst/>
          </a:prstGeom>
        </p:spPr>
      </p:pic>
      <p:sp>
        <p:nvSpPr>
          <p:cNvPr id="10" name="Dowolny kształt 2">
            <a:extLst>
              <a:ext uri="{FF2B5EF4-FFF2-40B4-BE49-F238E27FC236}">
                <a16:creationId xmlns:a16="http://schemas.microsoft.com/office/drawing/2014/main" xmlns="" id="{5156112C-76C8-EF6D-9E55-97C12F4E8792}"/>
              </a:ext>
            </a:extLst>
          </p:cNvPr>
          <p:cNvSpPr/>
          <p:nvPr/>
        </p:nvSpPr>
        <p:spPr>
          <a:xfrm>
            <a:off x="363498" y="1758547"/>
            <a:ext cx="8426202" cy="2365313"/>
          </a:xfrm>
          <a:custGeom>
            <a:avLst/>
            <a:gdLst>
              <a:gd name="connsiteX0" fmla="*/ 0 w 7921100"/>
              <a:gd name="connsiteY0" fmla="*/ 0 h 297675"/>
              <a:gd name="connsiteX1" fmla="*/ 7921100 w 7921100"/>
              <a:gd name="connsiteY1" fmla="*/ 0 h 297675"/>
              <a:gd name="connsiteX2" fmla="*/ 7921100 w 7921100"/>
              <a:gd name="connsiteY2" fmla="*/ 297675 h 297675"/>
              <a:gd name="connsiteX3" fmla="*/ 0 w 7921100"/>
              <a:gd name="connsiteY3" fmla="*/ 297675 h 297675"/>
              <a:gd name="connsiteX4" fmla="*/ 0 w 7921100"/>
              <a:gd name="connsiteY4" fmla="*/ 0 h 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00" h="297675">
                <a:moveTo>
                  <a:pt x="0" y="0"/>
                </a:moveTo>
                <a:lnTo>
                  <a:pt x="7921100" y="0"/>
                </a:lnTo>
                <a:lnTo>
                  <a:pt x="7921100" y="297675"/>
                </a:lnTo>
                <a:lnTo>
                  <a:pt x="0" y="297675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14765" tIns="124968" rIns="614765" bIns="56896" numCol="1" spcCol="1270" anchor="ctr" anchorCtr="0">
            <a:noAutofit/>
          </a:bodyPr>
          <a:lstStyle/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rolnictwo 62 866,28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transport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wybor</a:t>
            </a:r>
            <a:r>
              <a:rPr lang="pl-PL" sz="1400" kern="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ców</a:t>
            </a:r>
            <a:r>
              <a:rPr lang="pl-PL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wybory 5 764,61 zł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administracja publiczna 163 276,77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pl-PL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zakupy materiałów obsługa w związku z wyborami do Sejmu i Senatu Rzeczypospolitej Polskiej 99 804,19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pl-PL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kwalifikacja wojskowa 470,40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oświata – dotacja na podręczniki 222 075,91zł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pl-PL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pomoc społeczna – usługi opiekuńcze 32 450,00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rodzina – świadczenia wychowawcze, rodzinne, z funduszu alimentacyjnego, wspieranie rodziny </a:t>
            </a:r>
          </a:p>
          <a:p>
            <a:pPr marL="0" marR="0" lvl="1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5 366 492,59 zł </a:t>
            </a:r>
            <a:endParaRPr lang="pl-PL" sz="14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owolny kształt 3">
            <a:extLst>
              <a:ext uri="{FF2B5EF4-FFF2-40B4-BE49-F238E27FC236}">
                <a16:creationId xmlns:a16="http://schemas.microsoft.com/office/drawing/2014/main" xmlns="" id="{CBB37C8E-C2AC-B0C0-E2F5-563F12477498}"/>
              </a:ext>
            </a:extLst>
          </p:cNvPr>
          <p:cNvSpPr txBox="1">
            <a:spLocks/>
          </p:cNvSpPr>
          <p:nvPr/>
        </p:nvSpPr>
        <p:spPr>
          <a:xfrm>
            <a:off x="1030298" y="1168147"/>
            <a:ext cx="5904780" cy="466501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  <a:defRPr/>
            </a:pPr>
            <a:r>
              <a:rPr lang="pl-PL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Dotacje na zadania zlecone  5 953 200,75 zł, w tym:</a:t>
            </a:r>
          </a:p>
        </p:txBody>
      </p:sp>
      <p:sp>
        <p:nvSpPr>
          <p:cNvPr id="14" name="Dowolny kształt 9">
            <a:extLst>
              <a:ext uri="{FF2B5EF4-FFF2-40B4-BE49-F238E27FC236}">
                <a16:creationId xmlns:a16="http://schemas.microsoft.com/office/drawing/2014/main" xmlns="" id="{C0E432D2-126B-93BC-0248-35B30D73EAF9}"/>
              </a:ext>
            </a:extLst>
          </p:cNvPr>
          <p:cNvSpPr/>
          <p:nvPr/>
        </p:nvSpPr>
        <p:spPr>
          <a:xfrm>
            <a:off x="354300" y="4628244"/>
            <a:ext cx="8435400" cy="696746"/>
          </a:xfrm>
          <a:custGeom>
            <a:avLst/>
            <a:gdLst>
              <a:gd name="connsiteX0" fmla="*/ 0 w 7921100"/>
              <a:gd name="connsiteY0" fmla="*/ 0 h 297675"/>
              <a:gd name="connsiteX1" fmla="*/ 7921100 w 7921100"/>
              <a:gd name="connsiteY1" fmla="*/ 0 h 297675"/>
              <a:gd name="connsiteX2" fmla="*/ 7921100 w 7921100"/>
              <a:gd name="connsiteY2" fmla="*/ 297675 h 297675"/>
              <a:gd name="connsiteX3" fmla="*/ 0 w 7921100"/>
              <a:gd name="connsiteY3" fmla="*/ 297675 h 297675"/>
              <a:gd name="connsiteX4" fmla="*/ 0 w 7921100"/>
              <a:gd name="connsiteY4" fmla="*/ 0 h 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00" h="297675">
                <a:moveTo>
                  <a:pt x="0" y="0"/>
                </a:moveTo>
                <a:lnTo>
                  <a:pt x="7921100" y="0"/>
                </a:lnTo>
                <a:lnTo>
                  <a:pt x="7921100" y="297675"/>
                </a:lnTo>
                <a:lnTo>
                  <a:pt x="0" y="297675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14765" tIns="124968" rIns="614765" bIns="56896" numCol="1" spcCol="1270" anchor="ctr" anchorCtr="0">
            <a:noAutofit/>
          </a:bodyPr>
          <a:lstStyle/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od osób fizycznych 22 379 864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pl-PL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osób prawnych 780 071,00 zł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olny kształt 8">
            <a:extLst>
              <a:ext uri="{FF2B5EF4-FFF2-40B4-BE49-F238E27FC236}">
                <a16:creationId xmlns:a16="http://schemas.microsoft.com/office/drawing/2014/main" xmlns="" id="{4EF946CF-6FA5-5A3C-D4D6-15923D365B66}"/>
              </a:ext>
            </a:extLst>
          </p:cNvPr>
          <p:cNvSpPr/>
          <p:nvPr/>
        </p:nvSpPr>
        <p:spPr>
          <a:xfrm>
            <a:off x="1030298" y="4195883"/>
            <a:ext cx="5904780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Udziały w podatku dochodowym 23 159 935,00 zł</a:t>
            </a:r>
          </a:p>
        </p:txBody>
      </p:sp>
      <p:sp>
        <p:nvSpPr>
          <p:cNvPr id="16" name="Dowolny kształt 3">
            <a:extLst>
              <a:ext uri="{FF2B5EF4-FFF2-40B4-BE49-F238E27FC236}">
                <a16:creationId xmlns:a16="http://schemas.microsoft.com/office/drawing/2014/main" xmlns="" id="{C47DFB01-F5C0-E6AD-DEA5-0A1DF6E27A00}"/>
              </a:ext>
            </a:extLst>
          </p:cNvPr>
          <p:cNvSpPr/>
          <p:nvPr/>
        </p:nvSpPr>
        <p:spPr>
          <a:xfrm>
            <a:off x="1030298" y="5517232"/>
            <a:ext cx="6205998" cy="1152128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pl-PL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Subwencja – część oświatowa 24 158 068,00 zł</a:t>
            </a:r>
            <a:endParaRPr kumimoji="0" lang="pl-PL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– uzupełnienie subwencji 5 877 197,25zł</a:t>
            </a:r>
          </a:p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pl-PL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endParaRPr kumimoji="0" lang="pl-PL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F013AF2-49D3-42C2-BBE4-71D1CD04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9666"/>
            <a:ext cx="8229600" cy="1170533"/>
          </a:xfrm>
        </p:spPr>
        <p:txBody>
          <a:bodyPr/>
          <a:lstStyle/>
          <a:p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2DDBCC0-022C-4A8F-8BA3-483D14BBC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cd…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99AD6BD-9230-40A7-91C6-7E57A7CD4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07429"/>
            <a:ext cx="1018120" cy="1170533"/>
          </a:xfrm>
          <a:prstGeom prst="rect">
            <a:avLst/>
          </a:prstGeom>
        </p:spPr>
      </p:pic>
      <p:sp>
        <p:nvSpPr>
          <p:cNvPr id="14" name="Dowolny kształt 8">
            <a:extLst>
              <a:ext uri="{FF2B5EF4-FFF2-40B4-BE49-F238E27FC236}">
                <a16:creationId xmlns:a16="http://schemas.microsoft.com/office/drawing/2014/main" xmlns="" id="{A30931C3-AC4A-4980-8C87-B108CE8E501C}"/>
              </a:ext>
            </a:extLst>
          </p:cNvPr>
          <p:cNvSpPr/>
          <p:nvPr/>
        </p:nvSpPr>
        <p:spPr>
          <a:xfrm>
            <a:off x="1550818" y="3409429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na zadania współfinansowane środkami unijnymi 1 497 987,81 </a:t>
            </a: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zł</a:t>
            </a:r>
          </a:p>
        </p:txBody>
      </p:sp>
      <p:sp>
        <p:nvSpPr>
          <p:cNvPr id="11" name="Dowolny kształt 2">
            <a:extLst>
              <a:ext uri="{FF2B5EF4-FFF2-40B4-BE49-F238E27FC236}">
                <a16:creationId xmlns:a16="http://schemas.microsoft.com/office/drawing/2014/main" xmlns="" id="{B65A197D-E40F-7DD9-C99E-34CE5E35EBE4}"/>
              </a:ext>
            </a:extLst>
          </p:cNvPr>
          <p:cNvSpPr/>
          <p:nvPr/>
        </p:nvSpPr>
        <p:spPr>
          <a:xfrm>
            <a:off x="457200" y="1597417"/>
            <a:ext cx="8435400" cy="1468761"/>
          </a:xfrm>
          <a:custGeom>
            <a:avLst/>
            <a:gdLst>
              <a:gd name="connsiteX0" fmla="*/ 0 w 7921100"/>
              <a:gd name="connsiteY0" fmla="*/ 0 h 297675"/>
              <a:gd name="connsiteX1" fmla="*/ 7921100 w 7921100"/>
              <a:gd name="connsiteY1" fmla="*/ 0 h 297675"/>
              <a:gd name="connsiteX2" fmla="*/ 7921100 w 7921100"/>
              <a:gd name="connsiteY2" fmla="*/ 297675 h 297675"/>
              <a:gd name="connsiteX3" fmla="*/ 0 w 7921100"/>
              <a:gd name="connsiteY3" fmla="*/ 297675 h 297675"/>
              <a:gd name="connsiteX4" fmla="*/ 0 w 7921100"/>
              <a:gd name="connsiteY4" fmla="*/ 0 h 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00" h="297675">
                <a:moveTo>
                  <a:pt x="0" y="0"/>
                </a:moveTo>
                <a:lnTo>
                  <a:pt x="7921100" y="0"/>
                </a:lnTo>
                <a:lnTo>
                  <a:pt x="7921100" y="297675"/>
                </a:lnTo>
                <a:lnTo>
                  <a:pt x="0" y="297675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14765" tIns="124968" rIns="614765" bIns="56896" numCol="1" spcCol="1270" anchor="ctr" anchorCtr="0">
            <a:noAutofit/>
          </a:bodyPr>
          <a:lstStyle/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podatek od nieruchomości 13 479 226,76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podatek rolny i leśny 369 684,01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pl-PL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podatek od środków transportowych 388 566,87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podatek od czynności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cywilno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prawnych 2 097 753,65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wpływy z innych opłat –za zajęcie pasa drogowego, planistyczna 588 732,89zł</a:t>
            </a:r>
            <a:endParaRPr lang="pl-PL" sz="14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owolny kształt 8">
            <a:extLst>
              <a:ext uri="{FF2B5EF4-FFF2-40B4-BE49-F238E27FC236}">
                <a16:creationId xmlns:a16="http://schemas.microsoft.com/office/drawing/2014/main" xmlns="" id="{3F756392-D5A2-EF78-1396-BB3924E27ED9}"/>
              </a:ext>
            </a:extLst>
          </p:cNvPr>
          <p:cNvSpPr/>
          <p:nvPr/>
        </p:nvSpPr>
        <p:spPr>
          <a:xfrm>
            <a:off x="1526802" y="1143215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Podatki i opłaty lokalne 17 947 388,00 zł</a:t>
            </a:r>
            <a:endParaRPr kumimoji="0" lang="pl-PL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olny kształt 2">
            <a:extLst>
              <a:ext uri="{FF2B5EF4-FFF2-40B4-BE49-F238E27FC236}">
                <a16:creationId xmlns:a16="http://schemas.microsoft.com/office/drawing/2014/main" xmlns="" id="{1E088FCE-C630-CFF1-9228-55B416697E1E}"/>
              </a:ext>
            </a:extLst>
          </p:cNvPr>
          <p:cNvSpPr/>
          <p:nvPr/>
        </p:nvSpPr>
        <p:spPr>
          <a:xfrm>
            <a:off x="457200" y="3907816"/>
            <a:ext cx="8435400" cy="2329496"/>
          </a:xfrm>
          <a:custGeom>
            <a:avLst/>
            <a:gdLst>
              <a:gd name="connsiteX0" fmla="*/ 0 w 7921100"/>
              <a:gd name="connsiteY0" fmla="*/ 0 h 297675"/>
              <a:gd name="connsiteX1" fmla="*/ 7921100 w 7921100"/>
              <a:gd name="connsiteY1" fmla="*/ 0 h 297675"/>
              <a:gd name="connsiteX2" fmla="*/ 7921100 w 7921100"/>
              <a:gd name="connsiteY2" fmla="*/ 297675 h 297675"/>
              <a:gd name="connsiteX3" fmla="*/ 0 w 7921100"/>
              <a:gd name="connsiteY3" fmla="*/ 297675 h 297675"/>
              <a:gd name="connsiteX4" fmla="*/ 0 w 7921100"/>
              <a:gd name="connsiteY4" fmla="*/ 0 h 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00" h="297675">
                <a:moveTo>
                  <a:pt x="0" y="0"/>
                </a:moveTo>
                <a:lnTo>
                  <a:pt x="7921100" y="0"/>
                </a:lnTo>
                <a:lnTo>
                  <a:pt x="7921100" y="297675"/>
                </a:lnTo>
                <a:lnTo>
                  <a:pt x="0" y="297675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14765" tIns="124968" rIns="614765" bIns="56896" numCol="1" spcCol="1270" anchor="ctr" anchorCtr="0">
            <a:noAutofit/>
          </a:bodyPr>
          <a:lstStyle/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Wirtualny Warszawski Obszar Funkcjonalny (Virtual WOF) 2 164,82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Termomodernizacja budynku Zespołu Szkolno-Przedszkolnego w Okuniewie gm. Halinów </a:t>
            </a:r>
          </a:p>
          <a:p>
            <a:pPr marL="0" marR="0" lvl="1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617 957,42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pl-PL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Dostępny Samorząd 20 022,50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Kompetentne i kreatywne dzieciaki w Gminie Halinów. Wsparcie uczniów i nauczycieli Szkoły Podstawowej w Brzezinach, Chobocie i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Cisiu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423 544,73 zł</a:t>
            </a: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Kompetentne i kreatywne dzieciaki w Gminie Halinów. Wsparcie uczniów i nauczycieli Szkoły Podstawowej w Halinowie i Okuniewie 434 298,34 zł</a:t>
            </a: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lang="pl-PL" sz="14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marR="0" lvl="1" indent="-571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2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8">
            <a:extLst>
              <a:ext uri="{FF2B5EF4-FFF2-40B4-BE49-F238E27FC236}">
                <a16:creationId xmlns:a16="http://schemas.microsoft.com/office/drawing/2014/main" xmlns="" id="{CA5639BA-0647-D3EC-9E24-EF81116ED4F9}"/>
              </a:ext>
            </a:extLst>
          </p:cNvPr>
          <p:cNvSpPr/>
          <p:nvPr/>
        </p:nvSpPr>
        <p:spPr>
          <a:xfrm>
            <a:off x="1072957" y="1002431"/>
            <a:ext cx="6998086" cy="498387"/>
          </a:xfrm>
          <a:custGeom>
            <a:avLst/>
            <a:gdLst>
              <a:gd name="connsiteX0" fmla="*/ 0 w 5544770"/>
              <a:gd name="connsiteY0" fmla="*/ 29521 h 177120"/>
              <a:gd name="connsiteX1" fmla="*/ 29521 w 5544770"/>
              <a:gd name="connsiteY1" fmla="*/ 0 h 177120"/>
              <a:gd name="connsiteX2" fmla="*/ 5515249 w 5544770"/>
              <a:gd name="connsiteY2" fmla="*/ 0 h 177120"/>
              <a:gd name="connsiteX3" fmla="*/ 5544770 w 5544770"/>
              <a:gd name="connsiteY3" fmla="*/ 29521 h 177120"/>
              <a:gd name="connsiteX4" fmla="*/ 5544770 w 5544770"/>
              <a:gd name="connsiteY4" fmla="*/ 147599 h 177120"/>
              <a:gd name="connsiteX5" fmla="*/ 5515249 w 5544770"/>
              <a:gd name="connsiteY5" fmla="*/ 177120 h 177120"/>
              <a:gd name="connsiteX6" fmla="*/ 29521 w 5544770"/>
              <a:gd name="connsiteY6" fmla="*/ 177120 h 177120"/>
              <a:gd name="connsiteX7" fmla="*/ 0 w 5544770"/>
              <a:gd name="connsiteY7" fmla="*/ 147599 h 177120"/>
              <a:gd name="connsiteX8" fmla="*/ 0 w 5544770"/>
              <a:gd name="connsiteY8" fmla="*/ 29521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4770" h="177120">
                <a:moveTo>
                  <a:pt x="0" y="29521"/>
                </a:moveTo>
                <a:cubicBezTo>
                  <a:pt x="0" y="13217"/>
                  <a:pt x="13217" y="0"/>
                  <a:pt x="29521" y="0"/>
                </a:cubicBezTo>
                <a:lnTo>
                  <a:pt x="5515249" y="0"/>
                </a:lnTo>
                <a:cubicBezTo>
                  <a:pt x="5531553" y="0"/>
                  <a:pt x="5544770" y="13217"/>
                  <a:pt x="5544770" y="29521"/>
                </a:cubicBezTo>
                <a:lnTo>
                  <a:pt x="5544770" y="147599"/>
                </a:lnTo>
                <a:cubicBezTo>
                  <a:pt x="5544770" y="163903"/>
                  <a:pt x="5531553" y="177120"/>
                  <a:pt x="5515249" y="177120"/>
                </a:cubicBezTo>
                <a:lnTo>
                  <a:pt x="29521" y="177120"/>
                </a:lnTo>
                <a:cubicBezTo>
                  <a:pt x="13217" y="177120"/>
                  <a:pt x="0" y="163903"/>
                  <a:pt x="0" y="147599"/>
                </a:cubicBezTo>
                <a:lnTo>
                  <a:pt x="0" y="2952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18225" tIns="8646" rIns="218225" bIns="8646" numCol="1" spcCol="1270" anchor="ctr" anchorCtr="0">
            <a:noAutofit/>
          </a:bodyPr>
          <a:lstStyle/>
          <a:p>
            <a:pPr marL="0" marR="0" lvl="0" indent="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l-PL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na zadania inwestycyjne 10 709 569,28 zł, w tym min.:</a:t>
            </a:r>
            <a:endParaRPr kumimoji="0" lang="pl-PL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olny kształt 2">
            <a:extLst>
              <a:ext uri="{FF2B5EF4-FFF2-40B4-BE49-F238E27FC236}">
                <a16:creationId xmlns:a16="http://schemas.microsoft.com/office/drawing/2014/main" xmlns="" id="{4CAD711C-FD42-15CD-59D8-48A9A3E70580}"/>
              </a:ext>
            </a:extLst>
          </p:cNvPr>
          <p:cNvSpPr/>
          <p:nvPr/>
        </p:nvSpPr>
        <p:spPr>
          <a:xfrm>
            <a:off x="107504" y="1700808"/>
            <a:ext cx="8712968" cy="3600400"/>
          </a:xfrm>
          <a:custGeom>
            <a:avLst/>
            <a:gdLst>
              <a:gd name="connsiteX0" fmla="*/ 0 w 7921100"/>
              <a:gd name="connsiteY0" fmla="*/ 0 h 297675"/>
              <a:gd name="connsiteX1" fmla="*/ 7921100 w 7921100"/>
              <a:gd name="connsiteY1" fmla="*/ 0 h 297675"/>
              <a:gd name="connsiteX2" fmla="*/ 7921100 w 7921100"/>
              <a:gd name="connsiteY2" fmla="*/ 297675 h 297675"/>
              <a:gd name="connsiteX3" fmla="*/ 0 w 7921100"/>
              <a:gd name="connsiteY3" fmla="*/ 297675 h 297675"/>
              <a:gd name="connsiteX4" fmla="*/ 0 w 7921100"/>
              <a:gd name="connsiteY4" fmla="*/ 0 h 2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100" h="297675">
                <a:moveTo>
                  <a:pt x="0" y="0"/>
                </a:moveTo>
                <a:lnTo>
                  <a:pt x="7921100" y="0"/>
                </a:lnTo>
                <a:lnTo>
                  <a:pt x="7921100" y="297675"/>
                </a:lnTo>
                <a:lnTo>
                  <a:pt x="0" y="297675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14765" tIns="124968" rIns="614765" bIns="56896" numCol="1" spcCol="1270" anchor="ctr" anchorCtr="0">
            <a:noAutofit/>
          </a:bodyPr>
          <a:lstStyle/>
          <a:p>
            <a:pPr marL="285750" marR="0" lvl="1" indent="-285750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-"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1" indent="-285750" algn="just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„Przebudowa drogi gminnej nr 220416W ul. Powstania Styczniowego w Długiej Kościelnej wraz           z budową ciągu pieszo rowerowego, gmina Halinów od km 0+030 do km 0+923,70”</a:t>
            </a:r>
            <a:r>
              <a:rPr lang="pl-PL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środki                    z Rządowego Funduszu Rozwoju Dróg – 3 049 414,87 zł</a:t>
            </a:r>
          </a:p>
          <a:p>
            <a:pPr marL="0" marR="0" lvl="1" algn="just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endParaRPr lang="pl-PL" sz="5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1" indent="-285750" algn="just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„ Poprawa jakości infrastruktury drogowej w gminie Halinów” – środki w ramach programu Rządowego Funduszu „Polski Ład” – Program Inwestycji strategicznych – 4 465 000,00 zł   </a:t>
            </a:r>
          </a:p>
          <a:p>
            <a:pPr marL="0" marR="0" lvl="1" algn="just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endParaRPr kumimoji="0" lang="pl-PL" sz="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1" indent="-285750" algn="just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-"/>
              <a:tabLst/>
              <a:defRPr/>
            </a:pPr>
            <a:r>
              <a:rPr lang="pl-PL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,,Budowa przedszkola w m. Hipolitów w gm. Halinów – I etap” - dofinansowanie z rezerwy celowej budżetu państwa zadań własnych jednostek samorządu terytorialnego – 2 263 121,00 zł</a:t>
            </a:r>
          </a:p>
          <a:p>
            <a:pPr marL="0" marR="0" lvl="1" algn="just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endParaRPr lang="pl-PL" sz="5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1" indent="-285750" algn="just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-"/>
              <a:tabLst/>
              <a:defRPr/>
            </a:pPr>
            <a:r>
              <a:rPr lang="pl-PL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Modernizacja oświetlenia ulicznego w Gminie Halinów” – środki </a:t>
            </a:r>
            <a:r>
              <a:rPr lang="pl-PL" sz="1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WFOŚiGW</a:t>
            </a:r>
            <a:r>
              <a:rPr lang="pl-PL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W-wie                       300 000,00 zł</a:t>
            </a:r>
          </a:p>
          <a:p>
            <a:pPr marL="0" marR="0" lvl="1" defTabSz="355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  <a:defRPr/>
            </a:pPr>
            <a:endParaRPr lang="pl-PL" sz="1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BC5B400-323C-FE99-23DA-917D932105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9270" y="0"/>
            <a:ext cx="1014730" cy="1170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6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Znalezione obrazy dla zapytania analiza wydatk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688386" cy="44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683568" y="5157192"/>
            <a:ext cx="7767021" cy="64472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tx1"/>
                </a:solidFill>
              </a:rPr>
              <a:t>Wydatki Gminy Halinów w 2023 roku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8750" r="20567" b="34375"/>
          <a:stretch>
            <a:fillRect/>
          </a:stretch>
        </p:blipFill>
        <p:spPr bwMode="auto">
          <a:xfrm>
            <a:off x="8121981" y="0"/>
            <a:ext cx="1014730" cy="1170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1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4731</TotalTime>
  <Words>1391</Words>
  <Application>Microsoft Office PowerPoint</Application>
  <PresentationFormat>Pokaz na ekranie (4:3)</PresentationFormat>
  <Paragraphs>228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Kierownictwo</vt:lpstr>
      <vt:lpstr> Wykonanie Budżetu Gminy Halinów                                    za 2023 rok</vt:lpstr>
      <vt:lpstr>Wykonanie budżetu 2023r  – zestawienie podstawowych wielkości</vt:lpstr>
      <vt:lpstr>Prezentacja programu PowerPoint</vt:lpstr>
      <vt:lpstr>Realizacja dochodów  Gminy Halinów w 2023r.</vt:lpstr>
      <vt:lpstr>Struktura dochodów  Gminy Halinów w 2023r.</vt:lpstr>
      <vt:lpstr>Najważniejsze źródła dochodów w 2023r.</vt:lpstr>
      <vt:lpstr>Prezentacja programu PowerPoint</vt:lpstr>
      <vt:lpstr>Prezentacja programu PowerPoint</vt:lpstr>
      <vt:lpstr>Prezentacja programu PowerPoint</vt:lpstr>
      <vt:lpstr>Wykonanie wydatków w 2023r</vt:lpstr>
      <vt:lpstr>Struktura wydatków                                       Gminy Halinów w 2023r</vt:lpstr>
      <vt:lpstr>Wydatki 2023r - uszczegółowienie</vt:lpstr>
      <vt:lpstr>cd…</vt:lpstr>
      <vt:lpstr>cd…</vt:lpstr>
      <vt:lpstr>Prezentacja programu PowerPoint</vt:lpstr>
      <vt:lpstr>Fundusz sołecki za 2023 rok</vt:lpstr>
      <vt:lpstr>Kierunki inwestowania                           Gminy Halinów  w 2023 r.</vt:lpstr>
      <vt:lpstr>Prezentacja programu PowerPoint</vt:lpstr>
      <vt:lpstr>Zestawienie zadłużenia Gminy Halinów</vt:lpstr>
      <vt:lpstr>Sprawozdanie finansowe  za 2023 r.</vt:lpstr>
      <vt:lpstr>Bilans organu za 2023 rok</vt:lpstr>
      <vt:lpstr>Bilans łączny za 2023 rok</vt:lpstr>
      <vt:lpstr>Zestawienie zmian w funduszu jednostek – łącznie za 2023 rok</vt:lpstr>
      <vt:lpstr>Rachunek zysków i strat jednostek łącznie za 2023 rok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Wykonanie budżetu Gminy Wiązowna za           I półrocze 2015 r.</dc:title>
  <dc:creator>MPrusinska</dc:creator>
  <cp:lastModifiedBy>Ilona Borucka</cp:lastModifiedBy>
  <cp:revision>402</cp:revision>
  <cp:lastPrinted>2024-06-03T11:57:21Z</cp:lastPrinted>
  <dcterms:created xsi:type="dcterms:W3CDTF">2015-09-29T12:56:16Z</dcterms:created>
  <dcterms:modified xsi:type="dcterms:W3CDTF">2024-06-20T11:45:48Z</dcterms:modified>
</cp:coreProperties>
</file>